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8"/>
  </p:notesMasterIdLst>
  <p:handoutMasterIdLst>
    <p:handoutMasterId r:id="rId19"/>
  </p:handoutMasterIdLst>
  <p:sldIdLst>
    <p:sldId id="3375" r:id="rId12"/>
    <p:sldId id="3382" r:id="rId13"/>
    <p:sldId id="3379" r:id="rId14"/>
    <p:sldId id="3381" r:id="rId15"/>
    <p:sldId id="305" r:id="rId16"/>
    <p:sldId id="338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524471E-C5DE-4037-83EE-3C5CDE2ACABF}">
          <p14:sldIdLst>
            <p14:sldId id="3375"/>
            <p14:sldId id="3382"/>
            <p14:sldId id="3379"/>
            <p14:sldId id="3381"/>
            <p14:sldId id="305"/>
            <p14:sldId id="3383"/>
          </p14:sldIdLst>
        </p14:section>
        <p14:section name="Instruktion av ppt-mallen" id="{55D86A81-7526-4CB2-AD27-B3EF5E673B66}">
          <p14:sldIdLst/>
        </p14:section>
        <p14:section name="Exempel på Layouter" id="{ADF40A6D-7FF3-41DA-948E-93F4E8FFB569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6CE4A-E709-461A-ABCC-C8EEE19356B5}" v="3" dt="2023-02-02T15:59:59.867"/>
    <p1510:client id="{A2A191F9-66DD-4546-86EB-A8C33FB63306}" v="529" dt="2023-02-02T14:51:47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80851" autoAdjust="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2023-02-02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2023-02-02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924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- 900 000 besök 2022, jämfört med 1 000 000 år 2019.</a:t>
            </a:r>
          </a:p>
          <a:p>
            <a:r>
              <a:rPr lang="sv-SE" dirty="0"/>
              <a:t>- Uthyrda timmar 9 % över 2019 (utökat med </a:t>
            </a:r>
            <a:r>
              <a:rPr lang="sv-S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tre konstgräsplaner och en sporthall)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712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2023-02-02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461D1988-D047-4E36-A681-48C3CE2E736C}"/>
              </a:ext>
            </a:extLst>
          </p:cNvPr>
          <p:cNvSpPr txBox="1">
            <a:spLocks/>
          </p:cNvSpPr>
          <p:nvPr/>
        </p:nvSpPr>
        <p:spPr>
          <a:xfrm>
            <a:off x="1637858" y="2803282"/>
            <a:ext cx="8925367" cy="1715325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0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400" dirty="0"/>
              <a:t>Introduktion till idrotts- </a:t>
            </a:r>
            <a:br>
              <a:rPr lang="sv-SE" sz="4400" dirty="0"/>
            </a:br>
            <a:r>
              <a:rPr lang="sv-SE" sz="4400" dirty="0"/>
              <a:t>och föreningsförvaltningen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30D86BA-3F1E-4BAE-A969-DCEEA793E1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sz="2000" dirty="0"/>
              <a:t>2023-01-10</a:t>
            </a:r>
          </a:p>
        </p:txBody>
      </p:sp>
      <p:pic>
        <p:nvPicPr>
          <p:cNvPr id="4" name="Platshållare för innehåll 4" descr="En bild som visar simmar, vattensport&#10;&#10;Automatiskt genererad beskrivning">
            <a:extLst>
              <a:ext uri="{FF2B5EF4-FFF2-40B4-BE49-F238E27FC236}">
                <a16:creationId xmlns:a16="http://schemas.microsoft.com/office/drawing/2014/main" id="{D54F94AB-BD37-4E19-805B-673E1F8F531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5786" y="1140643"/>
            <a:ext cx="11380427" cy="530729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163B2792-D3AC-4A84-A076-901404FAD0EA}"/>
              </a:ext>
            </a:extLst>
          </p:cNvPr>
          <p:cNvSpPr txBox="1"/>
          <p:nvPr/>
        </p:nvSpPr>
        <p:spPr>
          <a:xfrm>
            <a:off x="1276348" y="2506782"/>
            <a:ext cx="9639302" cy="209288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67300">
                <a:srgbClr val="F9FEFF">
                  <a:alpha val="64000"/>
                </a:srgb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v-SE" sz="7200" b="1" dirty="0">
                <a:latin typeface="+mj-lt"/>
              </a:rPr>
              <a:t>Årsrapport 2022</a:t>
            </a:r>
          </a:p>
          <a:p>
            <a:pPr algn="ctr">
              <a:spcBef>
                <a:spcPts val="1800"/>
              </a:spcBef>
            </a:pPr>
            <a:r>
              <a:rPr lang="sv-SE" sz="2400" b="1" dirty="0">
                <a:latin typeface="+mj-lt"/>
              </a:rPr>
              <a:t>Sara Armander, förvaltningscontroller </a:t>
            </a:r>
          </a:p>
          <a:p>
            <a:pPr algn="ctr">
              <a:spcBef>
                <a:spcPts val="1800"/>
              </a:spcBef>
            </a:pPr>
            <a:endParaRPr lang="sv-SE" sz="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624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A96FED-EDED-4E39-820A-9C8DB014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Positiv utveckling för bokningar och besök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A6D249-0AE0-4AD9-9ED3-8FAD02CCC4C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7953" y="1247775"/>
            <a:ext cx="8096472" cy="4972273"/>
          </a:xfrm>
        </p:spPr>
        <p:txBody>
          <a:bodyPr>
            <a:noAutofit/>
          </a:bodyPr>
          <a:lstStyle/>
          <a:p>
            <a:r>
              <a:rPr lang="sv-SE" dirty="0"/>
              <a:t>Antal besökare ökar – men fortfarande lägre än före pandemin</a:t>
            </a:r>
          </a:p>
          <a:p>
            <a:pPr lvl="1"/>
            <a:r>
              <a:rPr lang="sv-SE" dirty="0"/>
              <a:t>Begränsade tider för allmänhetens skridskoåkning</a:t>
            </a:r>
          </a:p>
          <a:p>
            <a:pPr lvl="1"/>
            <a:r>
              <a:rPr lang="sv-SE" dirty="0"/>
              <a:t>Begränsade öppettider bad</a:t>
            </a:r>
          </a:p>
          <a:p>
            <a:pPr lvl="1"/>
            <a:r>
              <a:rPr lang="sv-SE" dirty="0"/>
              <a:t>Trenden att träna utomhus håller i sig</a:t>
            </a:r>
          </a:p>
          <a:p>
            <a:r>
              <a:rPr lang="sv-SE" dirty="0"/>
              <a:t>Uthyrda timmar, evenemang och gästnätter är högre än innan pandemin</a:t>
            </a:r>
          </a:p>
          <a:p>
            <a:r>
              <a:rPr lang="sv-SE" dirty="0"/>
              <a:t>Lansering av nytt verksamhetssystem</a:t>
            </a:r>
          </a:p>
          <a:p>
            <a:pPr lvl="1"/>
            <a:r>
              <a:rPr lang="sv-SE" dirty="0"/>
              <a:t>Effekterna kommer först 2024 och framåt – både data och effektivisering</a:t>
            </a:r>
          </a:p>
          <a:p>
            <a:endParaRPr lang="sv-SE" dirty="0"/>
          </a:p>
          <a:p>
            <a:pPr marL="226783" lvl="1" indent="0">
              <a:buNone/>
            </a:pPr>
            <a:endParaRPr lang="sv-SE" dirty="0"/>
          </a:p>
        </p:txBody>
      </p:sp>
      <p:pic>
        <p:nvPicPr>
          <p:cNvPr id="6" name="Bildobjekt 5" descr="En bild som visar mark, utomhus, himmel, byggnad&#10;&#10;Automatiskt genererad beskrivning">
            <a:extLst>
              <a:ext uri="{FF2B5EF4-FFF2-40B4-BE49-F238E27FC236}">
                <a16:creationId xmlns:a16="http://schemas.microsoft.com/office/drawing/2014/main" id="{E9BB21A2-76A9-4104-9A6C-2905CC49C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883" y="1273568"/>
            <a:ext cx="2631586" cy="485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8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4" descr="En bild som visar himmel, utomhus, väg, motorväg&#10;&#10;Automatiskt genererad beskrivning">
            <a:extLst>
              <a:ext uri="{FF2B5EF4-FFF2-40B4-BE49-F238E27FC236}">
                <a16:creationId xmlns:a16="http://schemas.microsoft.com/office/drawing/2014/main" id="{714CC61B-F4AF-46CF-9759-9F1E69EF31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883" y="1247775"/>
            <a:ext cx="2631587" cy="487985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DA96FED-EDED-4E39-820A-9C8DB014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Omvärlden påverkar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A6D249-0AE0-4AD9-9ED3-8FAD02CCC4C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7953" y="1247775"/>
            <a:ext cx="8096472" cy="4972273"/>
          </a:xfrm>
        </p:spPr>
        <p:txBody>
          <a:bodyPr>
            <a:noAutofit/>
          </a:bodyPr>
          <a:lstStyle/>
          <a:p>
            <a:r>
              <a:rPr lang="sv-SE" dirty="0"/>
              <a:t>Föreningslivet drabbas av höga räntor, inflation och energipriser</a:t>
            </a:r>
          </a:p>
          <a:p>
            <a:pPr lvl="1"/>
            <a:r>
              <a:rPr lang="sv-SE" dirty="0"/>
              <a:t>Särskilt föreningar med egna anläggningar drabbats</a:t>
            </a:r>
          </a:p>
          <a:p>
            <a:pPr lvl="1"/>
            <a:r>
              <a:rPr lang="sv-SE" dirty="0"/>
              <a:t>Energibidrag har betalats ut</a:t>
            </a:r>
          </a:p>
          <a:p>
            <a:r>
              <a:rPr lang="sv-SE" dirty="0"/>
              <a:t>Förvaltningen energieffektiviserar</a:t>
            </a:r>
          </a:p>
          <a:p>
            <a:pPr lvl="1"/>
            <a:r>
              <a:rPr lang="sv-SE" dirty="0"/>
              <a:t>Långsiktigt arbete</a:t>
            </a:r>
          </a:p>
        </p:txBody>
      </p:sp>
    </p:spTree>
    <p:extLst>
      <p:ext uri="{BB962C8B-B14F-4D97-AF65-F5344CB8AC3E}">
        <p14:creationId xmlns:p14="http://schemas.microsoft.com/office/powerpoint/2010/main" val="390273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A96FED-EDED-4E39-820A-9C8DB014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Anläggningsförsörjning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A6D249-0AE0-4AD9-9ED3-8FAD02CCC4C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7953" y="1247775"/>
            <a:ext cx="8096472" cy="4972273"/>
          </a:xfrm>
        </p:spPr>
        <p:txBody>
          <a:bodyPr>
            <a:noAutofit/>
          </a:bodyPr>
          <a:lstStyle/>
          <a:p>
            <a:r>
              <a:rPr lang="sv-SE" dirty="0"/>
              <a:t>Fortsatt hög investeringstakt</a:t>
            </a:r>
          </a:p>
          <a:p>
            <a:pPr lvl="1"/>
            <a:r>
              <a:rPr lang="sv-SE" dirty="0"/>
              <a:t>Is på Ruddalen, friidrottsanläggning i Björlanda, motionsanläggning, temalekplats, träningsplattform, etc.</a:t>
            </a:r>
          </a:p>
          <a:p>
            <a:pPr lvl="1"/>
            <a:r>
              <a:rPr lang="sv-SE" dirty="0"/>
              <a:t>Kostnadsökning och störning i leveranskedjor påverkar</a:t>
            </a:r>
          </a:p>
          <a:p>
            <a:r>
              <a:rPr lang="sv-SE" dirty="0"/>
              <a:t>Det idrottspolitiska programmet har tagits fram</a:t>
            </a:r>
          </a:p>
          <a:p>
            <a:r>
              <a:rPr lang="sv-SE" dirty="0"/>
              <a:t>En lokalbehovsplan har för första gången tagits fram</a:t>
            </a:r>
          </a:p>
          <a:p>
            <a:pPr lvl="1"/>
            <a:r>
              <a:rPr lang="sv-SE" dirty="0"/>
              <a:t>Underlag till stadens lokalförsörjningsplan &amp; för nämndens egna beslut</a:t>
            </a:r>
          </a:p>
          <a:p>
            <a:pPr lvl="1"/>
            <a:r>
              <a:rPr lang="sv-SE" dirty="0"/>
              <a:t>Visar på ökande behov av idrottsanläggningar i staden</a:t>
            </a:r>
          </a:p>
        </p:txBody>
      </p:sp>
      <p:pic>
        <p:nvPicPr>
          <p:cNvPr id="6" name="Bildobjekt 5" descr="En bild som visar mark, utomhus, himmel, byggnad&#10;&#10;Automatiskt genererad beskrivning">
            <a:extLst>
              <a:ext uri="{FF2B5EF4-FFF2-40B4-BE49-F238E27FC236}">
                <a16:creationId xmlns:a16="http://schemas.microsoft.com/office/drawing/2014/main" id="{E9BB21A2-76A9-4104-9A6C-2905CC49C21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883" y="1273568"/>
            <a:ext cx="2631586" cy="4854066"/>
          </a:xfrm>
          <a:prstGeom prst="rect">
            <a:avLst/>
          </a:prstGeom>
        </p:spPr>
      </p:pic>
      <p:pic>
        <p:nvPicPr>
          <p:cNvPr id="8" name="Bildobjekt 7" descr="En bild som visar utomhus, gräs, himmel, byggnad&#10;&#10;Automatiskt genererad beskrivning">
            <a:extLst>
              <a:ext uri="{FF2B5EF4-FFF2-40B4-BE49-F238E27FC236}">
                <a16:creationId xmlns:a16="http://schemas.microsoft.com/office/drawing/2014/main" id="{6D31AD62-09DC-4966-B057-2A16B3A80D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2883" y="1273567"/>
            <a:ext cx="2631586" cy="485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2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A96FED-EDED-4E39-820A-9C8DB014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Personal och 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A6D249-0AE0-4AD9-9ED3-8FAD02CCC4C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7953" y="1247775"/>
            <a:ext cx="8096472" cy="4972273"/>
          </a:xfrm>
        </p:spPr>
        <p:txBody>
          <a:bodyPr>
            <a:noAutofit/>
          </a:bodyPr>
          <a:lstStyle/>
          <a:p>
            <a:r>
              <a:rPr lang="sv-SE" dirty="0"/>
              <a:t>Arbetad tid har ökat med 10% jämfört med 2021</a:t>
            </a:r>
          </a:p>
          <a:p>
            <a:pPr lvl="1"/>
            <a:r>
              <a:rPr lang="sv-SE" dirty="0"/>
              <a:t>Återgång efter pandemin</a:t>
            </a:r>
          </a:p>
          <a:p>
            <a:pPr lvl="1"/>
            <a:r>
              <a:rPr lang="sv-SE" dirty="0"/>
              <a:t>Lundbybadet i drift efter reparation</a:t>
            </a:r>
          </a:p>
          <a:p>
            <a:pPr lvl="1"/>
            <a:r>
              <a:rPr lang="sv-SE" dirty="0"/>
              <a:t>Vättlefjälls motionscentral, samt uppsökande verksamhet har tillkommit</a:t>
            </a:r>
          </a:p>
          <a:p>
            <a:r>
              <a:rPr lang="sv-SE" dirty="0"/>
              <a:t>Nettokostnadsutvecklingen ökat med 6%</a:t>
            </a:r>
          </a:p>
          <a:p>
            <a:r>
              <a:rPr lang="sv-SE" dirty="0"/>
              <a:t>Ekonomiskt resultat på +6,45 mnkr</a:t>
            </a:r>
          </a:p>
          <a:p>
            <a:pPr lvl="1"/>
            <a:r>
              <a:rPr lang="sv-SE" dirty="0"/>
              <a:t>Högre saneringskostnader än väntat</a:t>
            </a:r>
          </a:p>
          <a:p>
            <a:pPr lvl="1"/>
            <a:r>
              <a:rPr lang="sv-SE" dirty="0"/>
              <a:t>Färre besökare har genererat lägre intäkter än väntat, men har matchats med lägre kostnader</a:t>
            </a:r>
          </a:p>
          <a:p>
            <a:pPr lvl="1"/>
            <a:r>
              <a:rPr lang="sv-SE" dirty="0"/>
              <a:t>Extra energibidrag till föreningslivet </a:t>
            </a:r>
          </a:p>
          <a:p>
            <a:pPr lvl="1"/>
            <a:r>
              <a:rPr lang="sv-SE" dirty="0"/>
              <a:t>Försäkringsintäkt på 10 mnkr</a:t>
            </a:r>
          </a:p>
          <a:p>
            <a:pPr lvl="1"/>
            <a:r>
              <a:rPr lang="sv-SE" dirty="0"/>
              <a:t>Nedskrivningar gjorda</a:t>
            </a:r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CEE88D6-2DD4-4A1F-B292-88369669CA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5"/>
          <a:stretch/>
        </p:blipFill>
        <p:spPr bwMode="auto">
          <a:xfrm>
            <a:off x="9144000" y="1568387"/>
            <a:ext cx="2614445" cy="488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55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4FCA14-D569-4621-9ECA-81A823936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Sara Armander</a:t>
            </a:r>
          </a:p>
          <a:p>
            <a:r>
              <a:rPr lang="sv-SE" dirty="0"/>
              <a:t>sara.armander@ioff.goteborg.se</a:t>
            </a:r>
          </a:p>
          <a:p>
            <a:r>
              <a:rPr lang="sv-SE" dirty="0"/>
              <a:t>Idrotts- och föreningsförvaltningen,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199334128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A780EF4F-041D-4E92-8E0B-C6B33C409E65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94DEA2D6-1C08-490F-A9D8-32FF4CA4AB39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2854F965-9EAC-4E5F-B8AF-B71ED5AB23B8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4C6203C4-3FED-402C-BFDB-343DF11CC050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6BE225D3-E3D8-4F98-BC58-14F57109E87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ADA556B8-FF6B-4366-842E-EA8543DF3513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0B6D1EB7-5461-4125-80A6-D2FDBBE7C78B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CEC1BE5D-A4E3-446B-B938-C51B58685301}" vid="{19238CDA-65F2-4987-8E1B-C34A43BAA2FC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e222e9-53bf-4869-bb33-925ef6df2f1f" xsi:nil="true"/>
    <lcf76f155ced4ddcb4097134ff3c332f xmlns="35c28fb8-0995-4c65-9e5a-fc55dc56594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C95C8209A41E4DAAD823DCE5F36B55" ma:contentTypeVersion="11" ma:contentTypeDescription="Skapa ett nytt dokument." ma:contentTypeScope="" ma:versionID="2add3bd7217f18f3d7a9a63537b388bd">
  <xsd:schema xmlns:xsd="http://www.w3.org/2001/XMLSchema" xmlns:xs="http://www.w3.org/2001/XMLSchema" xmlns:p="http://schemas.microsoft.com/office/2006/metadata/properties" xmlns:ns2="35c28fb8-0995-4c65-9e5a-fc55dc56594b" xmlns:ns3="ece222e9-53bf-4869-bb33-925ef6df2f1f" targetNamespace="http://schemas.microsoft.com/office/2006/metadata/properties" ma:root="true" ma:fieldsID="6d4ab98e432a38aa752fa92716be044f" ns2:_="" ns3:_="">
    <xsd:import namespace="35c28fb8-0995-4c65-9e5a-fc55dc56594b"/>
    <xsd:import namespace="ece222e9-53bf-4869-bb33-925ef6df2f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c28fb8-0995-4c65-9e5a-fc55dc565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222e9-53bf-4869-bb33-925ef6df2f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1c317ca-99ee-4cba-ad88-8b6e5a8cd773}" ma:internalName="TaxCatchAll" ma:showField="CatchAllData" ma:web="ece222e9-53bf-4869-bb33-925ef6df2f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0FF589-F439-4FFF-8116-8C206E3C22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5CA9D1-BB2D-49C9-8096-FD5672B0CB7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7de60ea-ab4a-4159-ad3d-b8acf949c09c"/>
    <ds:schemaRef ds:uri="http://purl.org/dc/terms/"/>
    <ds:schemaRef ds:uri="6fe8f1b5-69b3-4068-b485-a40241a1112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7A109F1-0621-4E63-8235-00CBFEC5F6F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Bredbild</PresentationFormat>
  <Paragraphs>49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6</vt:i4>
      </vt:variant>
    </vt:vector>
  </HeadingPairs>
  <TitlesOfParts>
    <vt:vector size="19" baseType="lpstr">
      <vt:lpstr>Arial</vt:lpstr>
      <vt:lpstr>Arial Black</vt:lpstr>
      <vt:lpstr>Calibri</vt:lpstr>
      <vt:lpstr>Roboto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PowerPoint-presentation</vt:lpstr>
      <vt:lpstr>Positiv utveckling för bokningar och besök</vt:lpstr>
      <vt:lpstr>Omvärlden påverkar</vt:lpstr>
      <vt:lpstr>Anläggningsförsörjning</vt:lpstr>
      <vt:lpstr>Personal och ekonomi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/>
  <cp:revision>7</cp:revision>
  <dcterms:created xsi:type="dcterms:W3CDTF">2021-01-28T08:15:40Z</dcterms:created>
  <dcterms:modified xsi:type="dcterms:W3CDTF">2023-02-02T15:59:59Z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0x0101008BC95C8209A41E4DAAD823DCE5F36B55</vt:lpwstr>
  </property>
</Properties>
</file>