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6" r:id="rId5"/>
    <p:sldId id="272" r:id="rId6"/>
    <p:sldId id="273" r:id="rId7"/>
    <p:sldId id="257" r:id="rId8"/>
    <p:sldId id="275" r:id="rId9"/>
    <p:sldId id="269" r:id="rId10"/>
    <p:sldId id="264" r:id="rId11"/>
    <p:sldId id="283" r:id="rId12"/>
    <p:sldId id="282" r:id="rId13"/>
    <p:sldId id="265" r:id="rId14"/>
    <p:sldId id="281" r:id="rId1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D5ABB26-0587-4C30-8999-92F81FD0307C}">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C685A7-FA3F-4C85-8158-3BFD1413FF67}" type="datetimeFigureOut">
              <a:rPr lang="sv-SE"/>
              <a:t>2023-01-04</a:t>
            </a:fld>
            <a:endParaRPr lang="sv-S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C5CDD7-7421-4D49-A756-0CBD6491B1E0}" type="slidenum">
              <a:rPr lang="sv-SE"/>
              <a:t>‹#›</a:t>
            </a:fld>
            <a:endParaRPr lang="sv-SE"/>
          </a:p>
        </p:txBody>
      </p:sp>
    </p:spTree>
    <p:extLst>
      <p:ext uri="{BB962C8B-B14F-4D97-AF65-F5344CB8AC3E}">
        <p14:creationId xmlns:p14="http://schemas.microsoft.com/office/powerpoint/2010/main" val="23696996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10"/>
          </p:nvPr>
        </p:nvSpPr>
        <p:spPr/>
        <p:txBody>
          <a:bodyPr/>
          <a:lstStyle/>
          <a:p>
            <a:fld id="{6EA217ED-2968-47DF-BAE3-97258C00BC21}" type="slidenum">
              <a:rPr lang="sv-SE"/>
              <a:pPr/>
              <a:t>1</a:t>
            </a:fld>
            <a:endParaRPr lang="sv-SE"/>
          </a:p>
        </p:txBody>
      </p:sp>
    </p:spTree>
    <p:extLst>
      <p:ext uri="{BB962C8B-B14F-4D97-AF65-F5344CB8AC3E}">
        <p14:creationId xmlns:p14="http://schemas.microsoft.com/office/powerpoint/2010/main" val="1353536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10"/>
          </p:nvPr>
        </p:nvSpPr>
        <p:spPr/>
        <p:txBody>
          <a:bodyPr/>
          <a:lstStyle/>
          <a:p>
            <a:fld id="{6EA217ED-2968-47DF-BAE3-97258C00BC21}" type="slidenum">
              <a:rPr lang="sv-SE"/>
              <a:pPr/>
              <a:t>2</a:t>
            </a:fld>
            <a:endParaRPr lang="sv-SE"/>
          </a:p>
        </p:txBody>
      </p:sp>
    </p:spTree>
    <p:extLst>
      <p:ext uri="{BB962C8B-B14F-4D97-AF65-F5344CB8AC3E}">
        <p14:creationId xmlns:p14="http://schemas.microsoft.com/office/powerpoint/2010/main" val="1353536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10"/>
          </p:nvPr>
        </p:nvSpPr>
        <p:spPr/>
        <p:txBody>
          <a:bodyPr/>
          <a:lstStyle/>
          <a:p>
            <a:fld id="{6EA217ED-2968-47DF-BAE3-97258C00BC21}" type="slidenum">
              <a:rPr lang="sv-SE"/>
              <a:pPr/>
              <a:t>3</a:t>
            </a:fld>
            <a:endParaRPr lang="sv-SE"/>
          </a:p>
        </p:txBody>
      </p:sp>
    </p:spTree>
    <p:extLst>
      <p:ext uri="{BB962C8B-B14F-4D97-AF65-F5344CB8AC3E}">
        <p14:creationId xmlns:p14="http://schemas.microsoft.com/office/powerpoint/2010/main" val="1353536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10"/>
          </p:nvPr>
        </p:nvSpPr>
        <p:spPr/>
        <p:txBody>
          <a:bodyPr/>
          <a:lstStyle/>
          <a:p>
            <a:fld id="{6EA217ED-2968-47DF-BAE3-97258C00BC21}" type="slidenum">
              <a:rPr lang="sv-SE"/>
              <a:pPr/>
              <a:t>5</a:t>
            </a:fld>
            <a:endParaRPr lang="sv-SE"/>
          </a:p>
        </p:txBody>
      </p:sp>
    </p:spTree>
    <p:extLst>
      <p:ext uri="{BB962C8B-B14F-4D97-AF65-F5344CB8AC3E}">
        <p14:creationId xmlns:p14="http://schemas.microsoft.com/office/powerpoint/2010/main" val="1353536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F6CB6-C17F-4490-B354-EBCA5963A5D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a:extLst>
              <a:ext uri="{FF2B5EF4-FFF2-40B4-BE49-F238E27FC236}">
                <a16:creationId xmlns:a16="http://schemas.microsoft.com/office/drawing/2014/main" id="{B75471D2-3E17-4862-9A99-E246B3F92C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a:extLst>
              <a:ext uri="{FF2B5EF4-FFF2-40B4-BE49-F238E27FC236}">
                <a16:creationId xmlns:a16="http://schemas.microsoft.com/office/drawing/2014/main" id="{96C68795-AFE3-4074-813C-56961095E62E}"/>
              </a:ext>
            </a:extLst>
          </p:cNvPr>
          <p:cNvSpPr>
            <a:spLocks noGrp="1"/>
          </p:cNvSpPr>
          <p:nvPr>
            <p:ph type="dt" sz="half" idx="10"/>
          </p:nvPr>
        </p:nvSpPr>
        <p:spPr/>
        <p:txBody>
          <a:bodyPr/>
          <a:lstStyle/>
          <a:p>
            <a:fld id="{489FAE0F-E948-4DE9-9AB2-855DFCE1110D}" type="datetimeFigureOut">
              <a:rPr lang="sv-SE"/>
              <a:t>2023-01-04</a:t>
            </a:fld>
            <a:endParaRPr lang="sv-SE"/>
          </a:p>
        </p:txBody>
      </p:sp>
      <p:sp>
        <p:nvSpPr>
          <p:cNvPr id="5" name="Footer Placeholder 4">
            <a:extLst>
              <a:ext uri="{FF2B5EF4-FFF2-40B4-BE49-F238E27FC236}">
                <a16:creationId xmlns:a16="http://schemas.microsoft.com/office/drawing/2014/main" id="{664CABBA-CEEF-4197-9BA1-028807A9108A}"/>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C0EE0ED1-3001-4220-9FC7-ABB6D9B3EC9F}"/>
              </a:ext>
            </a:extLst>
          </p:cNvPr>
          <p:cNvSpPr>
            <a:spLocks noGrp="1"/>
          </p:cNvSpPr>
          <p:nvPr>
            <p:ph type="sldNum" sz="quarter" idx="12"/>
          </p:nvPr>
        </p:nvSpPr>
        <p:spPr/>
        <p:txBody>
          <a:bodyPr/>
          <a:lstStyle/>
          <a:p>
            <a:fld id="{1C035A6E-786E-4716-B9BD-80B596E7F365}" type="slidenum">
              <a:rPr lang="sv-SE"/>
              <a:t>‹#›</a:t>
            </a:fld>
            <a:endParaRPr lang="sv-SE"/>
          </a:p>
        </p:txBody>
      </p:sp>
    </p:spTree>
    <p:extLst>
      <p:ext uri="{BB962C8B-B14F-4D97-AF65-F5344CB8AC3E}">
        <p14:creationId xmlns:p14="http://schemas.microsoft.com/office/powerpoint/2010/main" val="36268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569D2-94FC-4E59-8EE9-99920F315CD7}"/>
              </a:ext>
            </a:extLst>
          </p:cNvPr>
          <p:cNvSpPr>
            <a:spLocks noGrp="1"/>
          </p:cNvSpPr>
          <p:nvPr>
            <p:ph type="title"/>
          </p:nvPr>
        </p:nvSpPr>
        <p:spPr/>
        <p:txBody>
          <a:bodyPr/>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87425204-D125-4814-9315-28161E893A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AEF6EE5B-BB93-43AF-930D-1C4D01E3C731}"/>
              </a:ext>
            </a:extLst>
          </p:cNvPr>
          <p:cNvSpPr>
            <a:spLocks noGrp="1"/>
          </p:cNvSpPr>
          <p:nvPr>
            <p:ph type="dt" sz="half" idx="10"/>
          </p:nvPr>
        </p:nvSpPr>
        <p:spPr/>
        <p:txBody>
          <a:bodyPr/>
          <a:lstStyle/>
          <a:p>
            <a:fld id="{489FAE0F-E948-4DE9-9AB2-855DFCE1110D}" type="datetimeFigureOut">
              <a:rPr lang="sv-SE"/>
              <a:t>2023-01-04</a:t>
            </a:fld>
            <a:endParaRPr lang="sv-SE"/>
          </a:p>
        </p:txBody>
      </p:sp>
      <p:sp>
        <p:nvSpPr>
          <p:cNvPr id="5" name="Footer Placeholder 4">
            <a:extLst>
              <a:ext uri="{FF2B5EF4-FFF2-40B4-BE49-F238E27FC236}">
                <a16:creationId xmlns:a16="http://schemas.microsoft.com/office/drawing/2014/main" id="{64630DD5-6ADA-49B1-9CFE-C3AA15E7509D}"/>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8E52C6D7-7476-4A5B-BDF5-C2A1726E0B29}"/>
              </a:ext>
            </a:extLst>
          </p:cNvPr>
          <p:cNvSpPr>
            <a:spLocks noGrp="1"/>
          </p:cNvSpPr>
          <p:nvPr>
            <p:ph type="sldNum" sz="quarter" idx="12"/>
          </p:nvPr>
        </p:nvSpPr>
        <p:spPr/>
        <p:txBody>
          <a:bodyPr/>
          <a:lstStyle/>
          <a:p>
            <a:fld id="{1C035A6E-786E-4716-B9BD-80B596E7F365}" type="slidenum">
              <a:rPr lang="sv-SE"/>
              <a:t>‹#›</a:t>
            </a:fld>
            <a:endParaRPr lang="sv-SE"/>
          </a:p>
        </p:txBody>
      </p:sp>
    </p:spTree>
    <p:extLst>
      <p:ext uri="{BB962C8B-B14F-4D97-AF65-F5344CB8AC3E}">
        <p14:creationId xmlns:p14="http://schemas.microsoft.com/office/powerpoint/2010/main" val="3353972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AABED8-DB36-4239-815C-3F6A4AAD30D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157CFD13-F6F3-49E9-B470-A1B62CB3FF3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9F2B232D-A9F7-4067-88EB-B4D4B9C978B0}"/>
              </a:ext>
            </a:extLst>
          </p:cNvPr>
          <p:cNvSpPr>
            <a:spLocks noGrp="1"/>
          </p:cNvSpPr>
          <p:nvPr>
            <p:ph type="dt" sz="half" idx="10"/>
          </p:nvPr>
        </p:nvSpPr>
        <p:spPr/>
        <p:txBody>
          <a:bodyPr/>
          <a:lstStyle/>
          <a:p>
            <a:fld id="{489FAE0F-E948-4DE9-9AB2-855DFCE1110D}" type="datetimeFigureOut">
              <a:rPr lang="sv-SE"/>
              <a:t>2023-01-04</a:t>
            </a:fld>
            <a:endParaRPr lang="sv-SE"/>
          </a:p>
        </p:txBody>
      </p:sp>
      <p:sp>
        <p:nvSpPr>
          <p:cNvPr id="5" name="Footer Placeholder 4">
            <a:extLst>
              <a:ext uri="{FF2B5EF4-FFF2-40B4-BE49-F238E27FC236}">
                <a16:creationId xmlns:a16="http://schemas.microsoft.com/office/drawing/2014/main" id="{4CE2C2DD-A72D-4DD5-8173-869C13EAEC47}"/>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39E1E9B1-1E7B-4A3D-808D-1D80A9D4B490}"/>
              </a:ext>
            </a:extLst>
          </p:cNvPr>
          <p:cNvSpPr>
            <a:spLocks noGrp="1"/>
          </p:cNvSpPr>
          <p:nvPr>
            <p:ph type="sldNum" sz="quarter" idx="12"/>
          </p:nvPr>
        </p:nvSpPr>
        <p:spPr/>
        <p:txBody>
          <a:bodyPr/>
          <a:lstStyle/>
          <a:p>
            <a:fld id="{1C035A6E-786E-4716-B9BD-80B596E7F365}" type="slidenum">
              <a:rPr lang="sv-SE"/>
              <a:t>‹#›</a:t>
            </a:fld>
            <a:endParaRPr lang="sv-SE"/>
          </a:p>
        </p:txBody>
      </p:sp>
    </p:spTree>
    <p:extLst>
      <p:ext uri="{BB962C8B-B14F-4D97-AF65-F5344CB8AC3E}">
        <p14:creationId xmlns:p14="http://schemas.microsoft.com/office/powerpoint/2010/main" val="39342345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Rubrik och punktlis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Text Placeholder 5"/>
          <p:cNvSpPr>
            <a:spLocks noGrp="1"/>
          </p:cNvSpPr>
          <p:nvPr>
            <p:ph type="body" sz="quarter" idx="10"/>
          </p:nvPr>
        </p:nvSpPr>
        <p:spPr>
          <a:xfrm>
            <a:off x="419101" y="1625601"/>
            <a:ext cx="11366500" cy="43910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76331044"/>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9C765-48BA-41B9-BC92-940EC14B50A8}"/>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7C7CE658-8E36-474E-BBF9-AE5BB005203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FC6E6EE5-6ED1-4A88-80B4-1D2D89736F4B}"/>
              </a:ext>
            </a:extLst>
          </p:cNvPr>
          <p:cNvSpPr>
            <a:spLocks noGrp="1"/>
          </p:cNvSpPr>
          <p:nvPr>
            <p:ph type="dt" sz="half" idx="10"/>
          </p:nvPr>
        </p:nvSpPr>
        <p:spPr/>
        <p:txBody>
          <a:bodyPr/>
          <a:lstStyle/>
          <a:p>
            <a:fld id="{489FAE0F-E948-4DE9-9AB2-855DFCE1110D}" type="datetimeFigureOut">
              <a:rPr lang="sv-SE"/>
              <a:t>2023-01-04</a:t>
            </a:fld>
            <a:endParaRPr lang="sv-SE"/>
          </a:p>
        </p:txBody>
      </p:sp>
      <p:sp>
        <p:nvSpPr>
          <p:cNvPr id="5" name="Footer Placeholder 4">
            <a:extLst>
              <a:ext uri="{FF2B5EF4-FFF2-40B4-BE49-F238E27FC236}">
                <a16:creationId xmlns:a16="http://schemas.microsoft.com/office/drawing/2014/main" id="{45ABABBC-08C3-4207-8B89-FFDBA0497613}"/>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5D9860B9-9D87-4161-AC16-7A811EF38DF5}"/>
              </a:ext>
            </a:extLst>
          </p:cNvPr>
          <p:cNvSpPr>
            <a:spLocks noGrp="1"/>
          </p:cNvSpPr>
          <p:nvPr>
            <p:ph type="sldNum" sz="quarter" idx="12"/>
          </p:nvPr>
        </p:nvSpPr>
        <p:spPr/>
        <p:txBody>
          <a:bodyPr/>
          <a:lstStyle/>
          <a:p>
            <a:fld id="{1C035A6E-786E-4716-B9BD-80B596E7F365}" type="slidenum">
              <a:rPr lang="sv-SE"/>
              <a:t>‹#›</a:t>
            </a:fld>
            <a:endParaRPr lang="sv-SE"/>
          </a:p>
        </p:txBody>
      </p:sp>
    </p:spTree>
    <p:extLst>
      <p:ext uri="{BB962C8B-B14F-4D97-AF65-F5344CB8AC3E}">
        <p14:creationId xmlns:p14="http://schemas.microsoft.com/office/powerpoint/2010/main" val="1379912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A3BF7-7134-4310-B9E6-948720D745C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a:extLst>
              <a:ext uri="{FF2B5EF4-FFF2-40B4-BE49-F238E27FC236}">
                <a16:creationId xmlns:a16="http://schemas.microsoft.com/office/drawing/2014/main" id="{45E3A516-ACE3-4914-8C4C-38B8A1CFE9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C3CD6F-7D6E-48EB-B175-DD4902476F0A}"/>
              </a:ext>
            </a:extLst>
          </p:cNvPr>
          <p:cNvSpPr>
            <a:spLocks noGrp="1"/>
          </p:cNvSpPr>
          <p:nvPr>
            <p:ph type="dt" sz="half" idx="10"/>
          </p:nvPr>
        </p:nvSpPr>
        <p:spPr/>
        <p:txBody>
          <a:bodyPr/>
          <a:lstStyle/>
          <a:p>
            <a:fld id="{489FAE0F-E948-4DE9-9AB2-855DFCE1110D}" type="datetimeFigureOut">
              <a:rPr lang="sv-SE"/>
              <a:t>2023-01-04</a:t>
            </a:fld>
            <a:endParaRPr lang="sv-SE"/>
          </a:p>
        </p:txBody>
      </p:sp>
      <p:sp>
        <p:nvSpPr>
          <p:cNvPr id="5" name="Footer Placeholder 4">
            <a:extLst>
              <a:ext uri="{FF2B5EF4-FFF2-40B4-BE49-F238E27FC236}">
                <a16:creationId xmlns:a16="http://schemas.microsoft.com/office/drawing/2014/main" id="{7C06494D-B8B7-4B7B-B708-7C4B3915A011}"/>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4561DEBB-1DF6-466F-AFDD-4644F7950874}"/>
              </a:ext>
            </a:extLst>
          </p:cNvPr>
          <p:cNvSpPr>
            <a:spLocks noGrp="1"/>
          </p:cNvSpPr>
          <p:nvPr>
            <p:ph type="sldNum" sz="quarter" idx="12"/>
          </p:nvPr>
        </p:nvSpPr>
        <p:spPr/>
        <p:txBody>
          <a:bodyPr/>
          <a:lstStyle/>
          <a:p>
            <a:fld id="{1C035A6E-786E-4716-B9BD-80B596E7F365}" type="slidenum">
              <a:rPr lang="sv-SE"/>
              <a:t>‹#›</a:t>
            </a:fld>
            <a:endParaRPr lang="sv-SE"/>
          </a:p>
        </p:txBody>
      </p:sp>
    </p:spTree>
    <p:extLst>
      <p:ext uri="{BB962C8B-B14F-4D97-AF65-F5344CB8AC3E}">
        <p14:creationId xmlns:p14="http://schemas.microsoft.com/office/powerpoint/2010/main" val="2508932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99AD8-6449-4BAF-AD55-A0A7B1A4D448}"/>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C9193C21-1231-4C3D-B883-EDC99BE8DDF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a:extLst>
              <a:ext uri="{FF2B5EF4-FFF2-40B4-BE49-F238E27FC236}">
                <a16:creationId xmlns:a16="http://schemas.microsoft.com/office/drawing/2014/main" id="{2119BA91-80FE-4951-B8AE-3F8E359DF7E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a:extLst>
              <a:ext uri="{FF2B5EF4-FFF2-40B4-BE49-F238E27FC236}">
                <a16:creationId xmlns:a16="http://schemas.microsoft.com/office/drawing/2014/main" id="{DAD5509D-7EEA-4437-9998-F6650F8003EF}"/>
              </a:ext>
            </a:extLst>
          </p:cNvPr>
          <p:cNvSpPr>
            <a:spLocks noGrp="1"/>
          </p:cNvSpPr>
          <p:nvPr>
            <p:ph type="dt" sz="half" idx="10"/>
          </p:nvPr>
        </p:nvSpPr>
        <p:spPr/>
        <p:txBody>
          <a:bodyPr/>
          <a:lstStyle/>
          <a:p>
            <a:fld id="{489FAE0F-E948-4DE9-9AB2-855DFCE1110D}" type="datetimeFigureOut">
              <a:rPr lang="sv-SE"/>
              <a:t>2023-01-04</a:t>
            </a:fld>
            <a:endParaRPr lang="sv-SE"/>
          </a:p>
        </p:txBody>
      </p:sp>
      <p:sp>
        <p:nvSpPr>
          <p:cNvPr id="6" name="Footer Placeholder 5">
            <a:extLst>
              <a:ext uri="{FF2B5EF4-FFF2-40B4-BE49-F238E27FC236}">
                <a16:creationId xmlns:a16="http://schemas.microsoft.com/office/drawing/2014/main" id="{7A51B25C-5465-4B79-85A8-B12DAC2CF5D0}"/>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03B45EF0-7191-44B1-B875-26845B9C1F33}"/>
              </a:ext>
            </a:extLst>
          </p:cNvPr>
          <p:cNvSpPr>
            <a:spLocks noGrp="1"/>
          </p:cNvSpPr>
          <p:nvPr>
            <p:ph type="sldNum" sz="quarter" idx="12"/>
          </p:nvPr>
        </p:nvSpPr>
        <p:spPr/>
        <p:txBody>
          <a:bodyPr/>
          <a:lstStyle/>
          <a:p>
            <a:fld id="{1C035A6E-786E-4716-B9BD-80B596E7F365}" type="slidenum">
              <a:rPr lang="sv-SE"/>
              <a:t>‹#›</a:t>
            </a:fld>
            <a:endParaRPr lang="sv-SE"/>
          </a:p>
        </p:txBody>
      </p:sp>
    </p:spTree>
    <p:extLst>
      <p:ext uri="{BB962C8B-B14F-4D97-AF65-F5344CB8AC3E}">
        <p14:creationId xmlns:p14="http://schemas.microsoft.com/office/powerpoint/2010/main" val="2227794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E6578-3D1C-4577-BE26-8F4A15B941B4}"/>
              </a:ext>
            </a:extLst>
          </p:cNvPr>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a:extLst>
              <a:ext uri="{FF2B5EF4-FFF2-40B4-BE49-F238E27FC236}">
                <a16:creationId xmlns:a16="http://schemas.microsoft.com/office/drawing/2014/main" id="{63E4EECB-74B4-44D6-A67E-E3D4AB10AF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3E65C45-E6B9-4801-86BB-09F13C77910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a:extLst>
              <a:ext uri="{FF2B5EF4-FFF2-40B4-BE49-F238E27FC236}">
                <a16:creationId xmlns:a16="http://schemas.microsoft.com/office/drawing/2014/main" id="{79ECDC15-DC8C-47E4-AA52-67E1AD8D11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63E026-C221-4DA5-81D2-3CD691386AF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a:extLst>
              <a:ext uri="{FF2B5EF4-FFF2-40B4-BE49-F238E27FC236}">
                <a16:creationId xmlns:a16="http://schemas.microsoft.com/office/drawing/2014/main" id="{ACC0906C-9C9E-4FEB-8712-5583C45DFB58}"/>
              </a:ext>
            </a:extLst>
          </p:cNvPr>
          <p:cNvSpPr>
            <a:spLocks noGrp="1"/>
          </p:cNvSpPr>
          <p:nvPr>
            <p:ph type="dt" sz="half" idx="10"/>
          </p:nvPr>
        </p:nvSpPr>
        <p:spPr/>
        <p:txBody>
          <a:bodyPr/>
          <a:lstStyle/>
          <a:p>
            <a:fld id="{489FAE0F-E948-4DE9-9AB2-855DFCE1110D}" type="datetimeFigureOut">
              <a:rPr lang="sv-SE"/>
              <a:t>2023-01-04</a:t>
            </a:fld>
            <a:endParaRPr lang="sv-SE"/>
          </a:p>
        </p:txBody>
      </p:sp>
      <p:sp>
        <p:nvSpPr>
          <p:cNvPr id="8" name="Footer Placeholder 7">
            <a:extLst>
              <a:ext uri="{FF2B5EF4-FFF2-40B4-BE49-F238E27FC236}">
                <a16:creationId xmlns:a16="http://schemas.microsoft.com/office/drawing/2014/main" id="{CA65A7DB-8D7D-4D1F-861A-3179574FCB97}"/>
              </a:ext>
            </a:extLst>
          </p:cNvPr>
          <p:cNvSpPr>
            <a:spLocks noGrp="1"/>
          </p:cNvSpPr>
          <p:nvPr>
            <p:ph type="ftr" sz="quarter" idx="11"/>
          </p:nvPr>
        </p:nvSpPr>
        <p:spPr/>
        <p:txBody>
          <a:bodyPr/>
          <a:lstStyle/>
          <a:p>
            <a:endParaRPr lang="sv-SE"/>
          </a:p>
        </p:txBody>
      </p:sp>
      <p:sp>
        <p:nvSpPr>
          <p:cNvPr id="9" name="Slide Number Placeholder 8">
            <a:extLst>
              <a:ext uri="{FF2B5EF4-FFF2-40B4-BE49-F238E27FC236}">
                <a16:creationId xmlns:a16="http://schemas.microsoft.com/office/drawing/2014/main" id="{C17EAA3E-B1B4-498B-A754-6F9BFD72B28A}"/>
              </a:ext>
            </a:extLst>
          </p:cNvPr>
          <p:cNvSpPr>
            <a:spLocks noGrp="1"/>
          </p:cNvSpPr>
          <p:nvPr>
            <p:ph type="sldNum" sz="quarter" idx="12"/>
          </p:nvPr>
        </p:nvSpPr>
        <p:spPr/>
        <p:txBody>
          <a:bodyPr/>
          <a:lstStyle/>
          <a:p>
            <a:fld id="{1C035A6E-786E-4716-B9BD-80B596E7F365}" type="slidenum">
              <a:rPr lang="sv-SE"/>
              <a:t>‹#›</a:t>
            </a:fld>
            <a:endParaRPr lang="sv-SE"/>
          </a:p>
        </p:txBody>
      </p:sp>
    </p:spTree>
    <p:extLst>
      <p:ext uri="{BB962C8B-B14F-4D97-AF65-F5344CB8AC3E}">
        <p14:creationId xmlns:p14="http://schemas.microsoft.com/office/powerpoint/2010/main" val="2633233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9AE90-81F2-4774-89E7-D821D7AD9A85}"/>
              </a:ext>
            </a:extLst>
          </p:cNvPr>
          <p:cNvSpPr>
            <a:spLocks noGrp="1"/>
          </p:cNvSpPr>
          <p:nvPr>
            <p:ph type="title"/>
          </p:nvPr>
        </p:nvSpPr>
        <p:spPr/>
        <p:txBody>
          <a:bodyPr/>
          <a:lstStyle/>
          <a:p>
            <a:r>
              <a:rPr lang="en-US"/>
              <a:t>Click to edit Master title style</a:t>
            </a:r>
            <a:endParaRPr lang="sv-SE"/>
          </a:p>
        </p:txBody>
      </p:sp>
      <p:sp>
        <p:nvSpPr>
          <p:cNvPr id="3" name="Date Placeholder 2">
            <a:extLst>
              <a:ext uri="{FF2B5EF4-FFF2-40B4-BE49-F238E27FC236}">
                <a16:creationId xmlns:a16="http://schemas.microsoft.com/office/drawing/2014/main" id="{FD4B4C96-C47E-40CF-9C85-36760BBF721D}"/>
              </a:ext>
            </a:extLst>
          </p:cNvPr>
          <p:cNvSpPr>
            <a:spLocks noGrp="1"/>
          </p:cNvSpPr>
          <p:nvPr>
            <p:ph type="dt" sz="half" idx="10"/>
          </p:nvPr>
        </p:nvSpPr>
        <p:spPr/>
        <p:txBody>
          <a:bodyPr/>
          <a:lstStyle/>
          <a:p>
            <a:fld id="{489FAE0F-E948-4DE9-9AB2-855DFCE1110D}" type="datetimeFigureOut">
              <a:rPr lang="sv-SE"/>
              <a:t>2023-01-04</a:t>
            </a:fld>
            <a:endParaRPr lang="sv-SE"/>
          </a:p>
        </p:txBody>
      </p:sp>
      <p:sp>
        <p:nvSpPr>
          <p:cNvPr id="4" name="Footer Placeholder 3">
            <a:extLst>
              <a:ext uri="{FF2B5EF4-FFF2-40B4-BE49-F238E27FC236}">
                <a16:creationId xmlns:a16="http://schemas.microsoft.com/office/drawing/2014/main" id="{500DF2C6-00D7-48E7-A003-BB87A71851B1}"/>
              </a:ext>
            </a:extLst>
          </p:cNvPr>
          <p:cNvSpPr>
            <a:spLocks noGrp="1"/>
          </p:cNvSpPr>
          <p:nvPr>
            <p:ph type="ftr" sz="quarter" idx="11"/>
          </p:nvPr>
        </p:nvSpPr>
        <p:spPr/>
        <p:txBody>
          <a:bodyPr/>
          <a:lstStyle/>
          <a:p>
            <a:endParaRPr lang="sv-SE"/>
          </a:p>
        </p:txBody>
      </p:sp>
      <p:sp>
        <p:nvSpPr>
          <p:cNvPr id="5" name="Slide Number Placeholder 4">
            <a:extLst>
              <a:ext uri="{FF2B5EF4-FFF2-40B4-BE49-F238E27FC236}">
                <a16:creationId xmlns:a16="http://schemas.microsoft.com/office/drawing/2014/main" id="{BFBFF514-6089-431B-B719-E1395F9BB6C9}"/>
              </a:ext>
            </a:extLst>
          </p:cNvPr>
          <p:cNvSpPr>
            <a:spLocks noGrp="1"/>
          </p:cNvSpPr>
          <p:nvPr>
            <p:ph type="sldNum" sz="quarter" idx="12"/>
          </p:nvPr>
        </p:nvSpPr>
        <p:spPr/>
        <p:txBody>
          <a:bodyPr/>
          <a:lstStyle/>
          <a:p>
            <a:fld id="{1C035A6E-786E-4716-B9BD-80B596E7F365}" type="slidenum">
              <a:rPr lang="sv-SE"/>
              <a:t>‹#›</a:t>
            </a:fld>
            <a:endParaRPr lang="sv-SE"/>
          </a:p>
        </p:txBody>
      </p:sp>
    </p:spTree>
    <p:extLst>
      <p:ext uri="{BB962C8B-B14F-4D97-AF65-F5344CB8AC3E}">
        <p14:creationId xmlns:p14="http://schemas.microsoft.com/office/powerpoint/2010/main" val="1351707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4F6B4A-665C-4EFF-A70D-1EF7686E0900}"/>
              </a:ext>
            </a:extLst>
          </p:cNvPr>
          <p:cNvSpPr>
            <a:spLocks noGrp="1"/>
          </p:cNvSpPr>
          <p:nvPr>
            <p:ph type="dt" sz="half" idx="10"/>
          </p:nvPr>
        </p:nvSpPr>
        <p:spPr/>
        <p:txBody>
          <a:bodyPr/>
          <a:lstStyle/>
          <a:p>
            <a:fld id="{489FAE0F-E948-4DE9-9AB2-855DFCE1110D}" type="datetimeFigureOut">
              <a:rPr lang="sv-SE"/>
              <a:t>2023-01-04</a:t>
            </a:fld>
            <a:endParaRPr lang="sv-SE"/>
          </a:p>
        </p:txBody>
      </p:sp>
      <p:sp>
        <p:nvSpPr>
          <p:cNvPr id="3" name="Footer Placeholder 2">
            <a:extLst>
              <a:ext uri="{FF2B5EF4-FFF2-40B4-BE49-F238E27FC236}">
                <a16:creationId xmlns:a16="http://schemas.microsoft.com/office/drawing/2014/main" id="{FDEC89BC-6168-4CE0-8A3B-13F71E48CD0D}"/>
              </a:ext>
            </a:extLst>
          </p:cNvPr>
          <p:cNvSpPr>
            <a:spLocks noGrp="1"/>
          </p:cNvSpPr>
          <p:nvPr>
            <p:ph type="ftr" sz="quarter" idx="11"/>
          </p:nvPr>
        </p:nvSpPr>
        <p:spPr/>
        <p:txBody>
          <a:bodyPr/>
          <a:lstStyle/>
          <a:p>
            <a:endParaRPr lang="sv-SE"/>
          </a:p>
        </p:txBody>
      </p:sp>
      <p:sp>
        <p:nvSpPr>
          <p:cNvPr id="4" name="Slide Number Placeholder 3">
            <a:extLst>
              <a:ext uri="{FF2B5EF4-FFF2-40B4-BE49-F238E27FC236}">
                <a16:creationId xmlns:a16="http://schemas.microsoft.com/office/drawing/2014/main" id="{2EA56D85-51F9-45D5-8A89-0C7BFF0859A8}"/>
              </a:ext>
            </a:extLst>
          </p:cNvPr>
          <p:cNvSpPr>
            <a:spLocks noGrp="1"/>
          </p:cNvSpPr>
          <p:nvPr>
            <p:ph type="sldNum" sz="quarter" idx="12"/>
          </p:nvPr>
        </p:nvSpPr>
        <p:spPr/>
        <p:txBody>
          <a:bodyPr/>
          <a:lstStyle/>
          <a:p>
            <a:fld id="{1C035A6E-786E-4716-B9BD-80B596E7F365}" type="slidenum">
              <a:rPr lang="sv-SE"/>
              <a:t>‹#›</a:t>
            </a:fld>
            <a:endParaRPr lang="sv-SE"/>
          </a:p>
        </p:txBody>
      </p:sp>
    </p:spTree>
    <p:extLst>
      <p:ext uri="{BB962C8B-B14F-4D97-AF65-F5344CB8AC3E}">
        <p14:creationId xmlns:p14="http://schemas.microsoft.com/office/powerpoint/2010/main" val="1231171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3532F-AD56-47F2-AC27-1C5B6D00F1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a:extLst>
              <a:ext uri="{FF2B5EF4-FFF2-40B4-BE49-F238E27FC236}">
                <a16:creationId xmlns:a16="http://schemas.microsoft.com/office/drawing/2014/main" id="{B519A9A4-4FFA-4315-9FA3-8018567381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a:extLst>
              <a:ext uri="{FF2B5EF4-FFF2-40B4-BE49-F238E27FC236}">
                <a16:creationId xmlns:a16="http://schemas.microsoft.com/office/drawing/2014/main" id="{80055766-80F3-4660-8F05-E39B7DD1C8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30CED1-1B1B-40C4-B5DA-E01553D42EB9}"/>
              </a:ext>
            </a:extLst>
          </p:cNvPr>
          <p:cNvSpPr>
            <a:spLocks noGrp="1"/>
          </p:cNvSpPr>
          <p:nvPr>
            <p:ph type="dt" sz="half" idx="10"/>
          </p:nvPr>
        </p:nvSpPr>
        <p:spPr/>
        <p:txBody>
          <a:bodyPr/>
          <a:lstStyle/>
          <a:p>
            <a:fld id="{489FAE0F-E948-4DE9-9AB2-855DFCE1110D}" type="datetimeFigureOut">
              <a:rPr lang="sv-SE"/>
              <a:t>2023-01-04</a:t>
            </a:fld>
            <a:endParaRPr lang="sv-SE"/>
          </a:p>
        </p:txBody>
      </p:sp>
      <p:sp>
        <p:nvSpPr>
          <p:cNvPr id="6" name="Footer Placeholder 5">
            <a:extLst>
              <a:ext uri="{FF2B5EF4-FFF2-40B4-BE49-F238E27FC236}">
                <a16:creationId xmlns:a16="http://schemas.microsoft.com/office/drawing/2014/main" id="{7BF0F57C-7C00-4F7B-BF4C-8731FA00B70A}"/>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7D8AD8F0-D39E-4DAA-B1EB-C3F8C9646F3D}"/>
              </a:ext>
            </a:extLst>
          </p:cNvPr>
          <p:cNvSpPr>
            <a:spLocks noGrp="1"/>
          </p:cNvSpPr>
          <p:nvPr>
            <p:ph type="sldNum" sz="quarter" idx="12"/>
          </p:nvPr>
        </p:nvSpPr>
        <p:spPr/>
        <p:txBody>
          <a:bodyPr/>
          <a:lstStyle/>
          <a:p>
            <a:fld id="{1C035A6E-786E-4716-B9BD-80B596E7F365}" type="slidenum">
              <a:rPr lang="sv-SE"/>
              <a:t>‹#›</a:t>
            </a:fld>
            <a:endParaRPr lang="sv-SE"/>
          </a:p>
        </p:txBody>
      </p:sp>
    </p:spTree>
    <p:extLst>
      <p:ext uri="{BB962C8B-B14F-4D97-AF65-F5344CB8AC3E}">
        <p14:creationId xmlns:p14="http://schemas.microsoft.com/office/powerpoint/2010/main" val="3500711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8B6B7-9D93-46F9-B6F4-F0DF52C892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a:extLst>
              <a:ext uri="{FF2B5EF4-FFF2-40B4-BE49-F238E27FC236}">
                <a16:creationId xmlns:a16="http://schemas.microsoft.com/office/drawing/2014/main" id="{C63AA6D0-FFCB-4C7C-819F-33656CE912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a:extLst>
              <a:ext uri="{FF2B5EF4-FFF2-40B4-BE49-F238E27FC236}">
                <a16:creationId xmlns:a16="http://schemas.microsoft.com/office/drawing/2014/main" id="{171D181A-5E81-4AAA-B76B-80DDDF36E3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E84747-79F1-46B2-AEA3-8322264148D8}"/>
              </a:ext>
            </a:extLst>
          </p:cNvPr>
          <p:cNvSpPr>
            <a:spLocks noGrp="1"/>
          </p:cNvSpPr>
          <p:nvPr>
            <p:ph type="dt" sz="half" idx="10"/>
          </p:nvPr>
        </p:nvSpPr>
        <p:spPr/>
        <p:txBody>
          <a:bodyPr/>
          <a:lstStyle/>
          <a:p>
            <a:fld id="{489FAE0F-E948-4DE9-9AB2-855DFCE1110D}" type="datetimeFigureOut">
              <a:rPr lang="sv-SE"/>
              <a:t>2023-01-04</a:t>
            </a:fld>
            <a:endParaRPr lang="sv-SE"/>
          </a:p>
        </p:txBody>
      </p:sp>
      <p:sp>
        <p:nvSpPr>
          <p:cNvPr id="6" name="Footer Placeholder 5">
            <a:extLst>
              <a:ext uri="{FF2B5EF4-FFF2-40B4-BE49-F238E27FC236}">
                <a16:creationId xmlns:a16="http://schemas.microsoft.com/office/drawing/2014/main" id="{D877776E-211D-4C0B-9386-CDDC87D2417D}"/>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63B09433-338E-4994-9FA9-706DA6FD03C4}"/>
              </a:ext>
            </a:extLst>
          </p:cNvPr>
          <p:cNvSpPr>
            <a:spLocks noGrp="1"/>
          </p:cNvSpPr>
          <p:nvPr>
            <p:ph type="sldNum" sz="quarter" idx="12"/>
          </p:nvPr>
        </p:nvSpPr>
        <p:spPr/>
        <p:txBody>
          <a:bodyPr/>
          <a:lstStyle/>
          <a:p>
            <a:fld id="{1C035A6E-786E-4716-B9BD-80B596E7F365}" type="slidenum">
              <a:rPr lang="sv-SE"/>
              <a:t>‹#›</a:t>
            </a:fld>
            <a:endParaRPr lang="sv-SE"/>
          </a:p>
        </p:txBody>
      </p:sp>
    </p:spTree>
    <p:extLst>
      <p:ext uri="{BB962C8B-B14F-4D97-AF65-F5344CB8AC3E}">
        <p14:creationId xmlns:p14="http://schemas.microsoft.com/office/powerpoint/2010/main" val="3085353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DD6633-185B-4162-B524-2B0C9D33F5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a:extLst>
              <a:ext uri="{FF2B5EF4-FFF2-40B4-BE49-F238E27FC236}">
                <a16:creationId xmlns:a16="http://schemas.microsoft.com/office/drawing/2014/main" id="{2C332AEA-6066-47B2-B7EF-1FF6E77650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EDB7B44D-EBB2-4C12-8748-9BE1C91C57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9FAE0F-E948-4DE9-9AB2-855DFCE1110D}" type="datetimeFigureOut">
              <a:rPr lang="sv-SE"/>
              <a:t>2023-01-04</a:t>
            </a:fld>
            <a:endParaRPr lang="sv-SE"/>
          </a:p>
        </p:txBody>
      </p:sp>
      <p:sp>
        <p:nvSpPr>
          <p:cNvPr id="5" name="Footer Placeholder 4">
            <a:extLst>
              <a:ext uri="{FF2B5EF4-FFF2-40B4-BE49-F238E27FC236}">
                <a16:creationId xmlns:a16="http://schemas.microsoft.com/office/drawing/2014/main" id="{2D009261-16EA-4289-ADBB-BD3A3820AB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a:extLst>
              <a:ext uri="{FF2B5EF4-FFF2-40B4-BE49-F238E27FC236}">
                <a16:creationId xmlns:a16="http://schemas.microsoft.com/office/drawing/2014/main" id="{680C6151-B3FA-44CD-8858-70154D97B5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035A6E-786E-4716-B9BD-80B596E7F365}" type="slidenum">
              <a:rPr lang="sv-SE"/>
              <a:t>‹#›</a:t>
            </a:fld>
            <a:endParaRPr lang="sv-SE"/>
          </a:p>
        </p:txBody>
      </p:sp>
    </p:spTree>
    <p:extLst>
      <p:ext uri="{BB962C8B-B14F-4D97-AF65-F5344CB8AC3E}">
        <p14:creationId xmlns:p14="http://schemas.microsoft.com/office/powerpoint/2010/main" val="2767981457"/>
      </p:ext>
    </p:extLst>
  </p:cSld>
  <p:clrMap bg1="lt1" tx1="dk1" bg2="lt2" tx2="dk2" accent1="accent1" accent2="accent2" accent3="accent3" accent4="accent4" accent5="accent5" accent6="accent6" hlink="hlink" folHlink="folHlink"/>
  <p:sldLayoutIdLst>
    <p:sldLayoutId id="2147483654" r:id="rId1"/>
    <p:sldLayoutId id="2147483653" r:id="rId2"/>
    <p:sldLayoutId id="2147483650" r:id="rId3"/>
    <p:sldLayoutId id="2147483659" r:id="rId4"/>
    <p:sldLayoutId id="2147483657" r:id="rId5"/>
    <p:sldLayoutId id="2147483655" r:id="rId6"/>
    <p:sldLayoutId id="2147483651" r:id="rId7"/>
    <p:sldLayoutId id="2147483649" r:id="rId8"/>
    <p:sldLayoutId id="2147483660" r:id="rId9"/>
    <p:sldLayoutId id="2147483658" r:id="rId10"/>
    <p:sldLayoutId id="2147483656" r:id="rId11"/>
    <p:sldLayoutId id="214748365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8094347E-420D-4264-BB4A-6270B8B64A3D}"/>
              </a:ext>
            </a:extLst>
          </p:cNvPr>
          <p:cNvGraphicFramePr>
            <a:graphicFrameLocks noGrp="1"/>
          </p:cNvGraphicFramePr>
          <p:nvPr>
            <p:extLst>
              <p:ext uri="{D42A27DB-BD31-4B8C-83A1-F6EECF244321}">
                <p14:modId xmlns:p14="http://schemas.microsoft.com/office/powerpoint/2010/main" val="2747207765"/>
              </p:ext>
            </p:extLst>
          </p:nvPr>
        </p:nvGraphicFramePr>
        <p:xfrm>
          <a:off x="576000" y="2890396"/>
          <a:ext cx="6423102" cy="2310532"/>
        </p:xfrm>
        <a:graphic>
          <a:graphicData uri="http://schemas.openxmlformats.org/drawingml/2006/table">
            <a:tbl>
              <a:tblPr bandRow="1">
                <a:tableStyleId>{2D5ABB26-0587-4C30-8999-92F81FD0307C}</a:tableStyleId>
              </a:tblPr>
              <a:tblGrid>
                <a:gridCol w="1805940">
                  <a:extLst>
                    <a:ext uri="{9D8B030D-6E8A-4147-A177-3AD203B41FA5}">
                      <a16:colId xmlns:a16="http://schemas.microsoft.com/office/drawing/2014/main" val="2226897099"/>
                    </a:ext>
                  </a:extLst>
                </a:gridCol>
                <a:gridCol w="4617162">
                  <a:extLst>
                    <a:ext uri="{9D8B030D-6E8A-4147-A177-3AD203B41FA5}">
                      <a16:colId xmlns:a16="http://schemas.microsoft.com/office/drawing/2014/main" val="274143674"/>
                    </a:ext>
                  </a:extLst>
                </a:gridCol>
              </a:tblGrid>
              <a:tr h="577633">
                <a:tc>
                  <a:txBody>
                    <a:bodyPr/>
                    <a:lstStyle/>
                    <a:p>
                      <a:pPr>
                        <a:lnSpc>
                          <a:spcPct val="150000"/>
                        </a:lnSpc>
                      </a:pPr>
                      <a:r>
                        <a:rPr lang="sv-SE" sz="1600">
                          <a:latin typeface="Bahnschrift SemiLight" panose="020B0502040204020203" pitchFamily="34" charset="0"/>
                        </a:rPr>
                        <a:t>Projektledare</a:t>
                      </a:r>
                    </a:p>
                  </a:txBody>
                  <a:tcPr/>
                </a:tc>
                <a:tc>
                  <a:txBody>
                    <a:bodyPr/>
                    <a:lstStyle/>
                    <a:p>
                      <a:pPr>
                        <a:lnSpc>
                          <a:spcPct val="150000"/>
                        </a:lnSpc>
                      </a:pPr>
                      <a:r>
                        <a:rPr lang="sv-SE" sz="1600" dirty="0">
                          <a:latin typeface="Bahnschrift Light" panose="020B0502040204020203" pitchFamily="34" charset="0"/>
                        </a:rPr>
                        <a:t>Liselotte Heintz</a:t>
                      </a:r>
                    </a:p>
                  </a:txBody>
                  <a:tcPr/>
                </a:tc>
                <a:extLst>
                  <a:ext uri="{0D108BD9-81ED-4DB2-BD59-A6C34878D82A}">
                    <a16:rowId xmlns:a16="http://schemas.microsoft.com/office/drawing/2014/main" val="3575934467"/>
                  </a:ext>
                </a:extLst>
              </a:tr>
              <a:tr h="577633">
                <a:tc>
                  <a:txBody>
                    <a:bodyPr/>
                    <a:lstStyle/>
                    <a:p>
                      <a:pPr>
                        <a:lnSpc>
                          <a:spcPct val="150000"/>
                        </a:lnSpc>
                      </a:pPr>
                      <a:r>
                        <a:rPr lang="sv-SE" sz="1600" dirty="0">
                          <a:latin typeface="Bahnschrift SemiLight" panose="020B0502040204020203" pitchFamily="34" charset="0"/>
                        </a:rPr>
                        <a:t>Projektansvarig</a:t>
                      </a:r>
                    </a:p>
                  </a:txBody>
                  <a:tcPr/>
                </a:tc>
                <a:tc>
                  <a:txBody>
                    <a:bodyPr/>
                    <a:lstStyle/>
                    <a:p>
                      <a:pPr>
                        <a:lnSpc>
                          <a:spcPct val="150000"/>
                        </a:lnSpc>
                      </a:pPr>
                      <a:r>
                        <a:rPr lang="sv-SE" sz="1600" dirty="0">
                          <a:latin typeface="Bahnschrift Light" panose="020B0502040204020203" pitchFamily="34" charset="0"/>
                        </a:rPr>
                        <a:t>Magnus Magnusson</a:t>
                      </a:r>
                    </a:p>
                  </a:txBody>
                  <a:tcPr/>
                </a:tc>
                <a:extLst>
                  <a:ext uri="{0D108BD9-81ED-4DB2-BD59-A6C34878D82A}">
                    <a16:rowId xmlns:a16="http://schemas.microsoft.com/office/drawing/2014/main" val="753586006"/>
                  </a:ext>
                </a:extLst>
              </a:tr>
              <a:tr h="577633">
                <a:tc>
                  <a:txBody>
                    <a:bodyPr/>
                    <a:lstStyle/>
                    <a:p>
                      <a:pPr>
                        <a:lnSpc>
                          <a:spcPct val="150000"/>
                        </a:lnSpc>
                      </a:pPr>
                      <a:r>
                        <a:rPr lang="sv-SE" sz="1600">
                          <a:latin typeface="Bahnschrift SemiLight" panose="020B0502040204020203" pitchFamily="34" charset="0"/>
                        </a:rPr>
                        <a:t>Projektnummer</a:t>
                      </a:r>
                    </a:p>
                  </a:txBody>
                  <a:tcPr/>
                </a:tc>
                <a:tc>
                  <a:txBody>
                    <a:bodyPr/>
                    <a:lstStyle/>
                    <a:p>
                      <a:pPr>
                        <a:lnSpc>
                          <a:spcPct val="150000"/>
                        </a:lnSpc>
                      </a:pPr>
                      <a:r>
                        <a:rPr lang="sv-SE" sz="1600" dirty="0">
                          <a:latin typeface="Bahnschrift Light" panose="020B0502040204020203" pitchFamily="34" charset="0"/>
                        </a:rPr>
                        <a:t>18156</a:t>
                      </a:r>
                    </a:p>
                  </a:txBody>
                  <a:tcPr/>
                </a:tc>
                <a:extLst>
                  <a:ext uri="{0D108BD9-81ED-4DB2-BD59-A6C34878D82A}">
                    <a16:rowId xmlns:a16="http://schemas.microsoft.com/office/drawing/2014/main" val="3299422498"/>
                  </a:ext>
                </a:extLst>
              </a:tr>
              <a:tr h="577633">
                <a:tc>
                  <a:txBody>
                    <a:bodyPr/>
                    <a:lstStyle/>
                    <a:p>
                      <a:pPr>
                        <a:lnSpc>
                          <a:spcPct val="150000"/>
                        </a:lnSpc>
                      </a:pPr>
                      <a:r>
                        <a:rPr lang="sv-SE" sz="1600">
                          <a:latin typeface="Bahnschrift SemiLight" panose="020B0502040204020203" pitchFamily="34" charset="0"/>
                        </a:rPr>
                        <a:t>Projekttyp</a:t>
                      </a:r>
                    </a:p>
                  </a:txBody>
                  <a:tcPr/>
                </a:tc>
                <a:tc>
                  <a:txBody>
                    <a:bodyPr/>
                    <a:lstStyle/>
                    <a:p>
                      <a:pPr>
                        <a:lnSpc>
                          <a:spcPct val="150000"/>
                        </a:lnSpc>
                      </a:pPr>
                      <a:r>
                        <a:rPr lang="sv-SE" sz="1600" dirty="0">
                          <a:latin typeface="Bahnschrift Light" panose="020B0502040204020203" pitchFamily="34" charset="0"/>
                        </a:rPr>
                        <a:t>A1 nybyggnad</a:t>
                      </a:r>
                    </a:p>
                  </a:txBody>
                  <a:tcPr/>
                </a:tc>
                <a:extLst>
                  <a:ext uri="{0D108BD9-81ED-4DB2-BD59-A6C34878D82A}">
                    <a16:rowId xmlns:a16="http://schemas.microsoft.com/office/drawing/2014/main" val="3127005608"/>
                  </a:ext>
                </a:extLst>
              </a:tr>
            </a:tbl>
          </a:graphicData>
        </a:graphic>
      </p:graphicFrame>
      <p:pic>
        <p:nvPicPr>
          <p:cNvPr id="8" name="Picture 2" descr="{LOGOTYPE}">
            <a:extLst>
              <a:ext uri="{FF2B5EF4-FFF2-40B4-BE49-F238E27FC236}">
                <a16:creationId xmlns:a16="http://schemas.microsoft.com/office/drawing/2014/main" id="{B7E734C3-8B74-43F5-A792-7A89B933A997}"/>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16374" y="446700"/>
            <a:ext cx="1114425" cy="381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6A6297B-C6B1-496E-9C80-F161AF713E32}"/>
              </a:ext>
            </a:extLst>
          </p:cNvPr>
          <p:cNvSpPr txBox="1"/>
          <p:nvPr/>
        </p:nvSpPr>
        <p:spPr>
          <a:xfrm>
            <a:off x="324000" y="385200"/>
            <a:ext cx="5976000" cy="400110"/>
          </a:xfrm>
          <a:prstGeom prst="rect">
            <a:avLst/>
          </a:prstGeom>
          <a:noFill/>
        </p:spPr>
        <p:txBody>
          <a:bodyPr wrap="square" rtlCol="0">
            <a:spAutoFit/>
          </a:bodyPr>
          <a:lstStyle/>
          <a:p>
            <a:r>
              <a:rPr lang="sv-SE" sz="2000">
                <a:solidFill>
                  <a:schemeClr val="bg1">
                    <a:lumMod val="50000"/>
                  </a:schemeClr>
                </a:solidFill>
                <a:latin typeface="Bahnschrift Light" panose="020B0502040204020203" pitchFamily="34" charset="0"/>
                <a:ea typeface="+mj-ea"/>
                <a:cs typeface="+mj-cs"/>
              </a:rPr>
              <a:t>Statusrapport</a:t>
            </a:r>
          </a:p>
        </p:txBody>
      </p:sp>
      <p:sp>
        <p:nvSpPr>
          <p:cNvPr id="10" name="TextBox 9">
            <a:extLst>
              <a:ext uri="{FF2B5EF4-FFF2-40B4-BE49-F238E27FC236}">
                <a16:creationId xmlns:a16="http://schemas.microsoft.com/office/drawing/2014/main" id="{2B40458A-6D2C-434B-B4B7-F7A281B253EE}"/>
              </a:ext>
            </a:extLst>
          </p:cNvPr>
          <p:cNvSpPr txBox="1"/>
          <p:nvPr/>
        </p:nvSpPr>
        <p:spPr>
          <a:xfrm>
            <a:off x="435600" y="997200"/>
            <a:ext cx="9237600" cy="984885"/>
          </a:xfrm>
          <a:prstGeom prst="rect">
            <a:avLst/>
          </a:prstGeom>
          <a:noFill/>
        </p:spPr>
        <p:txBody>
          <a:bodyPr wrap="square" rtlCol="0">
            <a:spAutoFit/>
          </a:bodyPr>
          <a:lstStyle/>
          <a:p>
            <a:r>
              <a:rPr lang="sv-SE" sz="4000" dirty="0">
                <a:latin typeface="Bahnschrift" panose="020B0502040204020203" pitchFamily="34" charset="0"/>
              </a:rPr>
              <a:t>Brudbergsskolan </a:t>
            </a:r>
          </a:p>
          <a:p>
            <a:endParaRPr lang="sv-SE" dirty="0"/>
          </a:p>
        </p:txBody>
      </p:sp>
      <p:sp>
        <p:nvSpPr>
          <p:cNvPr id="7" name="Platshållare för sidfot 1">
            <a:extLst>
              <a:ext uri="{FF2B5EF4-FFF2-40B4-BE49-F238E27FC236}">
                <a16:creationId xmlns:a16="http://schemas.microsoft.com/office/drawing/2014/main" id="{929AA1BA-8A34-4306-8ADF-75CC74D8EA00}"/>
              </a:ext>
            </a:extLst>
          </p:cNvPr>
          <p:cNvSpPr>
            <a:spLocks noGrp="1"/>
          </p:cNvSpPr>
          <p:nvPr/>
        </p:nvSpPr>
        <p:spPr>
          <a:xfrm>
            <a:off x="5764119" y="446700"/>
            <a:ext cx="4783183" cy="365125"/>
          </a:xfrm>
          <a:prstGeom prst="rect">
            <a:avLst/>
          </a:prstGeom>
        </p:spPr>
        <p:txBody>
          <a:bodyPr vert="horz" lIns="91440" tIns="45720" rIns="91440" bIns="45720" rtlCol="0" anchor="ctr"/>
          <a:lstStyle>
            <a:defPPr>
              <a:defRPr lang="sv-SE"/>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dirty="0">
                <a:solidFill>
                  <a:srgbClr val="FF0000"/>
                </a:solidFill>
              </a:rPr>
              <a:t>RAPPORT FRÅN DITT PROJEKT I ANTURA PROJEKTSTYR SKA ANVÄNDAS</a:t>
            </a:r>
          </a:p>
          <a:p>
            <a:r>
              <a:rPr lang="sv-SE" dirty="0">
                <a:solidFill>
                  <a:srgbClr val="FF0000"/>
                </a:solidFill>
              </a:rPr>
              <a:t>SIDORNA OM EKONOMI ENLIGT DENNA MALL SKA ANVÄNDAS</a:t>
            </a:r>
          </a:p>
        </p:txBody>
      </p:sp>
      <p:pic>
        <p:nvPicPr>
          <p:cNvPr id="3" name="Bildobjekt 2">
            <a:extLst>
              <a:ext uri="{FF2B5EF4-FFF2-40B4-BE49-F238E27FC236}">
                <a16:creationId xmlns:a16="http://schemas.microsoft.com/office/drawing/2014/main" id="{F05D56BE-999A-466D-85A6-EB976DBE8A7D}"/>
              </a:ext>
            </a:extLst>
          </p:cNvPr>
          <p:cNvPicPr>
            <a:picLocks noChangeAspect="1"/>
          </p:cNvPicPr>
          <p:nvPr/>
        </p:nvPicPr>
        <p:blipFill>
          <a:blip r:embed="rId4"/>
          <a:stretch>
            <a:fillRect/>
          </a:stretch>
        </p:blipFill>
        <p:spPr>
          <a:xfrm>
            <a:off x="5174968" y="1576872"/>
            <a:ext cx="6581432" cy="4601927"/>
          </a:xfrm>
          <a:prstGeom prst="rect">
            <a:avLst/>
          </a:prstGeom>
        </p:spPr>
      </p:pic>
    </p:spTree>
    <p:extLst>
      <p:ext uri="{BB962C8B-B14F-4D97-AF65-F5344CB8AC3E}">
        <p14:creationId xmlns:p14="http://schemas.microsoft.com/office/powerpoint/2010/main" val="390174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descr="{MILESTONE_TABLE}">
            <a:extLst>
              <a:ext uri="{FF2B5EF4-FFF2-40B4-BE49-F238E27FC236}">
                <a16:creationId xmlns:a16="http://schemas.microsoft.com/office/drawing/2014/main" id="{A177456C-B12E-4C40-978A-95BDE519CC6F}"/>
              </a:ext>
            </a:extLst>
          </p:cNvPr>
          <p:cNvGraphicFramePr>
            <a:graphicFrameLocks noGrp="1"/>
          </p:cNvGraphicFramePr>
          <p:nvPr>
            <p:extLst>
              <p:ext uri="{D42A27DB-BD31-4B8C-83A1-F6EECF244321}">
                <p14:modId xmlns:p14="http://schemas.microsoft.com/office/powerpoint/2010/main" val="3856880861"/>
              </p:ext>
            </p:extLst>
          </p:nvPr>
        </p:nvGraphicFramePr>
        <p:xfrm>
          <a:off x="572529" y="1922400"/>
          <a:ext cx="10763698" cy="2382520"/>
        </p:xfrm>
        <a:graphic>
          <a:graphicData uri="http://schemas.openxmlformats.org/drawingml/2006/table">
            <a:tbl>
              <a:tblPr firstRow="1" bandRow="1">
                <a:tableStyleId>{5C22544A-7EE6-4342-B048-85BDC9FD1C3A}</a:tableStyleId>
              </a:tblPr>
              <a:tblGrid>
                <a:gridCol w="6822029">
                  <a:extLst>
                    <a:ext uri="{9D8B030D-6E8A-4147-A177-3AD203B41FA5}">
                      <a16:colId xmlns:a16="http://schemas.microsoft.com/office/drawing/2014/main" val="2201216593"/>
                    </a:ext>
                  </a:extLst>
                </a:gridCol>
                <a:gridCol w="1644478">
                  <a:extLst>
                    <a:ext uri="{9D8B030D-6E8A-4147-A177-3AD203B41FA5}">
                      <a16:colId xmlns:a16="http://schemas.microsoft.com/office/drawing/2014/main" val="4251316402"/>
                    </a:ext>
                  </a:extLst>
                </a:gridCol>
                <a:gridCol w="2297191">
                  <a:extLst>
                    <a:ext uri="{9D8B030D-6E8A-4147-A177-3AD203B41FA5}">
                      <a16:colId xmlns:a16="http://schemas.microsoft.com/office/drawing/2014/main" val="1324741441"/>
                    </a:ext>
                  </a:extLst>
                </a:gridCol>
              </a:tblGrid>
              <a:tr h="370840">
                <a:tc>
                  <a:txBody>
                    <a:bodyPr/>
                    <a:lstStyle/>
                    <a:p>
                      <a:r>
                        <a:rPr lang="en-US" b="1">
                          <a:solidFill>
                            <a:schemeClr val="bg1"/>
                          </a:solidFill>
                          <a:latin typeface="Bahnschrift SemiBold" panose="020B0502040204020203" pitchFamily="34" charset="0"/>
                        </a:rPr>
                        <a:t>Milstolpe</a:t>
                      </a:r>
                      <a:endParaRPr lang="en-SE" b="1">
                        <a:solidFill>
                          <a:schemeClr val="bg1"/>
                        </a:solidFill>
                        <a:latin typeface="Bahnschrift SemiBold" panose="020B0502040204020203" pitchFamily="34" charset="0"/>
                      </a:endParaRPr>
                    </a:p>
                  </a:txBody>
                  <a:tcPr>
                    <a:solidFill>
                      <a:srgbClr val="59595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solidFill>
                            <a:schemeClr val="bg1"/>
                          </a:solidFill>
                          <a:latin typeface="Bahnschrift SemiBold" panose="020B0502040204020203" pitchFamily="34" charset="0"/>
                        </a:rPr>
                        <a:t>Datum</a:t>
                      </a:r>
                      <a:endParaRPr lang="en-SE">
                        <a:solidFill>
                          <a:schemeClr val="bg1"/>
                        </a:solidFill>
                        <a:latin typeface="Bahnschrift SemiBold" panose="020B0502040204020203" pitchFamily="34" charset="0"/>
                      </a:endParaRPr>
                    </a:p>
                  </a:txBody>
                  <a:tcPr>
                    <a:solidFill>
                      <a:srgbClr val="595959"/>
                    </a:solidFill>
                  </a:tcPr>
                </a:tc>
                <a:tc>
                  <a:txBody>
                    <a:bodyPr/>
                    <a:lstStyle/>
                    <a:p>
                      <a:r>
                        <a:rPr lang="en-US">
                          <a:solidFill>
                            <a:schemeClr val="bg1"/>
                          </a:solidFill>
                          <a:latin typeface="Bahnschrift SemiBold" panose="020B0502040204020203" pitchFamily="34" charset="0"/>
                        </a:rPr>
                        <a:t>Status</a:t>
                      </a:r>
                      <a:endParaRPr lang="en-SE">
                        <a:solidFill>
                          <a:schemeClr val="bg1"/>
                        </a:solidFill>
                        <a:latin typeface="Bahnschrift SemiBold" panose="020B0502040204020203" pitchFamily="34" charset="0"/>
                      </a:endParaRPr>
                    </a:p>
                  </a:txBody>
                  <a:tcPr>
                    <a:solidFill>
                      <a:srgbClr val="595959"/>
                    </a:solidFill>
                  </a:tcPr>
                </a:tc>
                <a:extLst>
                  <a:ext uri="{0D108BD9-81ED-4DB2-BD59-A6C34878D82A}">
                    <a16:rowId xmlns:a16="http://schemas.microsoft.com/office/drawing/2014/main" val="516622382"/>
                  </a:ext>
                </a:extLst>
              </a:tr>
              <a:tr h="335280">
                <a:tc>
                  <a:txBody>
                    <a:bodyPr/>
                    <a:lstStyle/>
                    <a:p>
                      <a:r>
                        <a:rPr lang="sv-SE" sz="1600"/>
                        <a:t>Beslut i beställande nämnd</a:t>
                      </a:r>
                      <a:endParaRPr lang="en-SE" sz="1600"/>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a:p>
                  </a:txBody>
                  <a:tcPr>
                    <a:solidFill>
                      <a:schemeClr val="bg1">
                        <a:lumMod val="95000"/>
                      </a:schemeClr>
                    </a:solidFill>
                  </a:tcPr>
                </a:tc>
                <a:tc>
                  <a:txBody>
                    <a:bodyPr/>
                    <a:lstStyle/>
                    <a:p>
                      <a:endParaRPr lang="en-SE" sz="1600"/>
                    </a:p>
                  </a:txBody>
                  <a:tcPr>
                    <a:solidFill>
                      <a:schemeClr val="bg1">
                        <a:lumMod val="95000"/>
                      </a:schemeClr>
                    </a:solidFill>
                  </a:tcPr>
                </a:tc>
                <a:extLst>
                  <a:ext uri="{0D108BD9-81ED-4DB2-BD59-A6C34878D82A}">
                    <a16:rowId xmlns:a16="http://schemas.microsoft.com/office/drawing/2014/main" val="1039818301"/>
                  </a:ext>
                </a:extLst>
              </a:tr>
              <a:tr h="335280">
                <a:tc>
                  <a:txBody>
                    <a:bodyPr/>
                    <a:lstStyle/>
                    <a:p>
                      <a:r>
                        <a:rPr lang="sv-SE" sz="1600"/>
                        <a:t>Beslut i Lokalnämnden</a:t>
                      </a:r>
                      <a:endParaRPr lang="en-SE" sz="1600"/>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a:p>
                  </a:txBody>
                  <a:tcPr>
                    <a:solidFill>
                      <a:schemeClr val="bg1">
                        <a:lumMod val="95000"/>
                      </a:schemeClr>
                    </a:solidFill>
                  </a:tcPr>
                </a:tc>
                <a:tc>
                  <a:txBody>
                    <a:bodyPr/>
                    <a:lstStyle/>
                    <a:p>
                      <a:endParaRPr lang="en-SE" sz="1600"/>
                    </a:p>
                  </a:txBody>
                  <a:tcPr>
                    <a:solidFill>
                      <a:schemeClr val="bg1">
                        <a:lumMod val="95000"/>
                      </a:schemeClr>
                    </a:solidFill>
                  </a:tcPr>
                </a:tc>
                <a:extLst>
                  <a:ext uri="{0D108BD9-81ED-4DB2-BD59-A6C34878D82A}">
                    <a16:rowId xmlns:a16="http://schemas.microsoft.com/office/drawing/2014/main" val="3281762241"/>
                  </a:ext>
                </a:extLst>
              </a:tr>
              <a:tr h="335280">
                <a:tc>
                  <a:txBody>
                    <a:bodyPr/>
                    <a:lstStyle/>
                    <a:p>
                      <a:r>
                        <a:rPr lang="sv-SE" sz="1600"/>
                        <a:t>Projekteringsstart</a:t>
                      </a:r>
                      <a:endParaRPr lang="en-SE" sz="1600"/>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2023-02</a:t>
                      </a:r>
                    </a:p>
                  </a:txBody>
                  <a:tcPr>
                    <a:solidFill>
                      <a:schemeClr val="bg1">
                        <a:lumMod val="95000"/>
                      </a:schemeClr>
                    </a:solidFill>
                  </a:tcPr>
                </a:tc>
                <a:tc>
                  <a:txBody>
                    <a:bodyPr/>
                    <a:lstStyle/>
                    <a:p>
                      <a:endParaRPr lang="en-SE" sz="1600"/>
                    </a:p>
                  </a:txBody>
                  <a:tcPr>
                    <a:solidFill>
                      <a:schemeClr val="bg1">
                        <a:lumMod val="95000"/>
                      </a:schemeClr>
                    </a:solidFill>
                  </a:tcPr>
                </a:tc>
                <a:extLst>
                  <a:ext uri="{0D108BD9-81ED-4DB2-BD59-A6C34878D82A}">
                    <a16:rowId xmlns:a16="http://schemas.microsoft.com/office/drawing/2014/main" val="3513165796"/>
                  </a:ext>
                </a:extLst>
              </a:tr>
              <a:tr h="3352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a:t>Produktionsstart</a:t>
                      </a:r>
                      <a:endParaRPr lang="en-SE" sz="1600"/>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2024-02</a:t>
                      </a:r>
                    </a:p>
                  </a:txBody>
                  <a:tcPr>
                    <a:solidFill>
                      <a:schemeClr val="bg1">
                        <a:lumMod val="95000"/>
                      </a:schemeClr>
                    </a:solidFill>
                  </a:tcPr>
                </a:tc>
                <a:tc>
                  <a:txBody>
                    <a:bodyPr/>
                    <a:lstStyle/>
                    <a:p>
                      <a:endParaRPr lang="en-SE" sz="1600"/>
                    </a:p>
                  </a:txBody>
                  <a:tcPr>
                    <a:solidFill>
                      <a:schemeClr val="bg1">
                        <a:lumMod val="95000"/>
                      </a:schemeClr>
                    </a:solidFill>
                  </a:tcPr>
                </a:tc>
                <a:extLst>
                  <a:ext uri="{0D108BD9-81ED-4DB2-BD59-A6C34878D82A}">
                    <a16:rowId xmlns:a16="http://schemas.microsoft.com/office/drawing/2014/main" val="3049523529"/>
                  </a:ext>
                </a:extLst>
              </a:tr>
              <a:tr h="335280">
                <a:tc>
                  <a:txBody>
                    <a:bodyPr/>
                    <a:lstStyle/>
                    <a:p>
                      <a:r>
                        <a:rPr lang="sv-SE" sz="1600"/>
                        <a:t>Slutbesiktning</a:t>
                      </a:r>
                      <a:endParaRPr lang="en-SE" sz="1600"/>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2025-11</a:t>
                      </a:r>
                    </a:p>
                  </a:txBody>
                  <a:tcPr>
                    <a:solidFill>
                      <a:schemeClr val="bg1">
                        <a:lumMod val="95000"/>
                      </a:schemeClr>
                    </a:solidFill>
                  </a:tcPr>
                </a:tc>
                <a:tc>
                  <a:txBody>
                    <a:bodyPr/>
                    <a:lstStyle/>
                    <a:p>
                      <a:endParaRPr lang="en-SE" sz="1600"/>
                    </a:p>
                  </a:txBody>
                  <a:tcPr>
                    <a:solidFill>
                      <a:schemeClr val="bg1">
                        <a:lumMod val="95000"/>
                      </a:schemeClr>
                    </a:solidFill>
                  </a:tcPr>
                </a:tc>
                <a:extLst>
                  <a:ext uri="{0D108BD9-81ED-4DB2-BD59-A6C34878D82A}">
                    <a16:rowId xmlns:a16="http://schemas.microsoft.com/office/drawing/2014/main" val="2126976071"/>
                  </a:ext>
                </a:extLst>
              </a:tr>
              <a:tr h="3352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a:t>Verksamhetsstart</a:t>
                      </a:r>
                      <a:endParaRPr lang="en-SE" sz="1600"/>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2025-11</a:t>
                      </a:r>
                    </a:p>
                  </a:txBody>
                  <a:tcPr>
                    <a:solidFill>
                      <a:schemeClr val="bg1">
                        <a:lumMod val="95000"/>
                      </a:schemeClr>
                    </a:solidFill>
                  </a:tcPr>
                </a:tc>
                <a:tc>
                  <a:txBody>
                    <a:bodyPr/>
                    <a:lstStyle/>
                    <a:p>
                      <a:endParaRPr lang="en-SE" sz="1600" dirty="0"/>
                    </a:p>
                  </a:txBody>
                  <a:tcPr>
                    <a:solidFill>
                      <a:schemeClr val="bg1">
                        <a:lumMod val="95000"/>
                      </a:schemeClr>
                    </a:solidFill>
                  </a:tcPr>
                </a:tc>
                <a:extLst>
                  <a:ext uri="{0D108BD9-81ED-4DB2-BD59-A6C34878D82A}">
                    <a16:rowId xmlns:a16="http://schemas.microsoft.com/office/drawing/2014/main" val="3095198047"/>
                  </a:ext>
                </a:extLst>
              </a:tr>
            </a:tbl>
          </a:graphicData>
        </a:graphic>
      </p:graphicFrame>
      <p:pic>
        <p:nvPicPr>
          <p:cNvPr id="5" name="Picture 2" descr="{LOGOTYPE}">
            <a:extLst>
              <a:ext uri="{FF2B5EF4-FFF2-40B4-BE49-F238E27FC236}">
                <a16:creationId xmlns:a16="http://schemas.microsoft.com/office/drawing/2014/main" id="{1BD07DE4-45D8-4388-9600-83CBBDDBFB9E}"/>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16375" y="446700"/>
            <a:ext cx="1114425" cy="381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D002CFD9-AAC6-4546-A5AF-0BF2B95B4D61}"/>
              </a:ext>
            </a:extLst>
          </p:cNvPr>
          <p:cNvSpPr txBox="1"/>
          <p:nvPr/>
        </p:nvSpPr>
        <p:spPr>
          <a:xfrm>
            <a:off x="324000" y="385200"/>
            <a:ext cx="5997600" cy="460800"/>
          </a:xfrm>
          <a:prstGeom prst="rect">
            <a:avLst/>
          </a:prstGeom>
          <a:noFill/>
        </p:spPr>
        <p:txBody>
          <a:bodyPr wrap="square" rtlCol="0">
            <a:spAutoFit/>
          </a:bodyPr>
          <a:lstStyle/>
          <a:p>
            <a:r>
              <a:rPr lang="sv-SE" sz="2000">
                <a:solidFill>
                  <a:schemeClr val="bg1">
                    <a:lumMod val="50000"/>
                  </a:schemeClr>
                </a:solidFill>
                <a:latin typeface="Bahnschrift Light" panose="020B0502040204020203" pitchFamily="34" charset="0"/>
                <a:ea typeface="+mj-ea"/>
                <a:cs typeface="+mj-cs"/>
              </a:rPr>
              <a:t>Statusrapport</a:t>
            </a:r>
          </a:p>
        </p:txBody>
      </p:sp>
      <p:sp>
        <p:nvSpPr>
          <p:cNvPr id="7" name="TextBox 6">
            <a:extLst>
              <a:ext uri="{FF2B5EF4-FFF2-40B4-BE49-F238E27FC236}">
                <a16:creationId xmlns:a16="http://schemas.microsoft.com/office/drawing/2014/main" id="{CFED023D-9996-4001-B060-61D3A894AC47}"/>
              </a:ext>
            </a:extLst>
          </p:cNvPr>
          <p:cNvSpPr txBox="1"/>
          <p:nvPr/>
        </p:nvSpPr>
        <p:spPr>
          <a:xfrm>
            <a:off x="435600" y="997200"/>
            <a:ext cx="9237600" cy="707886"/>
          </a:xfrm>
          <a:prstGeom prst="rect">
            <a:avLst/>
          </a:prstGeom>
          <a:noFill/>
        </p:spPr>
        <p:txBody>
          <a:bodyPr wrap="square" rtlCol="0">
            <a:spAutoFit/>
          </a:bodyPr>
          <a:lstStyle/>
          <a:p>
            <a:r>
              <a:rPr lang="en-US" sz="4000" err="1">
                <a:latin typeface="Bahnschrift" panose="020B0502040204020203" pitchFamily="34" charset="0"/>
                <a:ea typeface="+mj-ea"/>
                <a:cs typeface="+mj-cs"/>
              </a:rPr>
              <a:t>Tidplan</a:t>
            </a:r>
            <a:r>
              <a:rPr lang="en-US" sz="4000">
                <a:latin typeface="Bahnschrift" panose="020B0502040204020203" pitchFamily="34" charset="0"/>
                <a:ea typeface="+mj-ea"/>
                <a:cs typeface="+mj-cs"/>
              </a:rPr>
              <a:t> &amp; </a:t>
            </a:r>
            <a:r>
              <a:rPr lang="en-US" sz="4000" err="1">
                <a:latin typeface="Bahnschrift" panose="020B0502040204020203" pitchFamily="34" charset="0"/>
                <a:ea typeface="+mj-ea"/>
                <a:cs typeface="+mj-cs"/>
              </a:rPr>
              <a:t>Milstolpar</a:t>
            </a:r>
            <a:endParaRPr lang="sv-SE" sz="4000">
              <a:latin typeface="Bahnschrift" panose="020B0502040204020203" pitchFamily="34" charset="0"/>
              <a:ea typeface="+mj-ea"/>
              <a:cs typeface="+mj-cs"/>
            </a:endParaRPr>
          </a:p>
        </p:txBody>
      </p:sp>
      <p:sp>
        <p:nvSpPr>
          <p:cNvPr id="8" name="Platshållare för sidfot 1">
            <a:extLst>
              <a:ext uri="{FF2B5EF4-FFF2-40B4-BE49-F238E27FC236}">
                <a16:creationId xmlns:a16="http://schemas.microsoft.com/office/drawing/2014/main" id="{905FD9AF-4BBF-4CEF-B1BA-5CCEA3EFCC5C}"/>
              </a:ext>
            </a:extLst>
          </p:cNvPr>
          <p:cNvSpPr>
            <a:spLocks noGrp="1"/>
          </p:cNvSpPr>
          <p:nvPr/>
        </p:nvSpPr>
        <p:spPr>
          <a:xfrm>
            <a:off x="5764119" y="446700"/>
            <a:ext cx="4783183" cy="365125"/>
          </a:xfrm>
          <a:prstGeom prst="rect">
            <a:avLst/>
          </a:prstGeom>
        </p:spPr>
        <p:txBody>
          <a:bodyPr vert="horz" lIns="91440" tIns="45720" rIns="91440" bIns="45720" rtlCol="0" anchor="ctr"/>
          <a:lstStyle>
            <a:defPPr>
              <a:defRPr lang="sv-SE"/>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dirty="0">
                <a:solidFill>
                  <a:srgbClr val="FF0000"/>
                </a:solidFill>
              </a:rPr>
              <a:t>RAPPORT FRÅN DITT PROJEKT I ANTURA PROJEKTSTYR SKA ANVÄNDAS</a:t>
            </a:r>
          </a:p>
          <a:p>
            <a:r>
              <a:rPr lang="sv-SE" dirty="0">
                <a:solidFill>
                  <a:srgbClr val="FF0000"/>
                </a:solidFill>
              </a:rPr>
              <a:t>SIDORNA OM EKONOMI ENLIGT DENNA MALL SKA ANVÄNDAS</a:t>
            </a:r>
          </a:p>
        </p:txBody>
      </p:sp>
      <p:pic>
        <p:nvPicPr>
          <p:cNvPr id="11" name="Bildobjekt 10">
            <a:extLst>
              <a:ext uri="{FF2B5EF4-FFF2-40B4-BE49-F238E27FC236}">
                <a16:creationId xmlns:a16="http://schemas.microsoft.com/office/drawing/2014/main" id="{D3C2CBB0-0749-4DED-9A07-A605B0729532}"/>
              </a:ext>
            </a:extLst>
          </p:cNvPr>
          <p:cNvPicPr>
            <a:picLocks noChangeAspect="1"/>
          </p:cNvPicPr>
          <p:nvPr/>
        </p:nvPicPr>
        <p:blipFill>
          <a:blip r:embed="rId3"/>
          <a:stretch>
            <a:fillRect/>
          </a:stretch>
        </p:blipFill>
        <p:spPr>
          <a:xfrm>
            <a:off x="616072" y="4260769"/>
            <a:ext cx="8972434" cy="2309451"/>
          </a:xfrm>
          <a:prstGeom prst="rect">
            <a:avLst/>
          </a:prstGeom>
        </p:spPr>
      </p:pic>
    </p:spTree>
    <p:extLst>
      <p:ext uri="{BB962C8B-B14F-4D97-AF65-F5344CB8AC3E}">
        <p14:creationId xmlns:p14="http://schemas.microsoft.com/office/powerpoint/2010/main" val="1516180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F83C669-F867-45A7-8563-622380079BB3}"/>
              </a:ext>
            </a:extLst>
          </p:cNvPr>
          <p:cNvSpPr txBox="1"/>
          <p:nvPr/>
        </p:nvSpPr>
        <p:spPr>
          <a:xfrm>
            <a:off x="435600" y="997200"/>
            <a:ext cx="11095200" cy="707886"/>
          </a:xfrm>
          <a:prstGeom prst="rect">
            <a:avLst/>
          </a:prstGeom>
          <a:noFill/>
        </p:spPr>
        <p:txBody>
          <a:bodyPr wrap="square" rtlCol="0">
            <a:spAutoFit/>
          </a:bodyPr>
          <a:lstStyle/>
          <a:p>
            <a:r>
              <a:rPr lang="en-US" sz="4000" err="1">
                <a:latin typeface="Bahnschrift" panose="020B0502040204020203" pitchFamily="34" charset="0"/>
              </a:rPr>
              <a:t>Förslag</a:t>
            </a:r>
            <a:r>
              <a:rPr lang="en-US" sz="4000">
                <a:latin typeface="Bahnschrift" panose="020B0502040204020203" pitchFamily="34" charset="0"/>
              </a:rPr>
              <a:t> till </a:t>
            </a:r>
            <a:r>
              <a:rPr lang="en-US" sz="4000" err="1">
                <a:latin typeface="Bahnschrift" panose="020B0502040204020203" pitchFamily="34" charset="0"/>
              </a:rPr>
              <a:t>beslut</a:t>
            </a:r>
            <a:endParaRPr lang="sv-SE" sz="4000">
              <a:latin typeface="Bahnschrift" panose="020B0502040204020203" pitchFamily="34" charset="0"/>
            </a:endParaRPr>
          </a:p>
        </p:txBody>
      </p:sp>
      <p:sp>
        <p:nvSpPr>
          <p:cNvPr id="7" name="TextBox 6">
            <a:extLst>
              <a:ext uri="{FF2B5EF4-FFF2-40B4-BE49-F238E27FC236}">
                <a16:creationId xmlns:a16="http://schemas.microsoft.com/office/drawing/2014/main" id="{7A23941F-09D4-4AFA-B3FD-1645CDBBDB5D}"/>
              </a:ext>
            </a:extLst>
          </p:cNvPr>
          <p:cNvSpPr txBox="1"/>
          <p:nvPr/>
        </p:nvSpPr>
        <p:spPr>
          <a:xfrm>
            <a:off x="324000" y="385200"/>
            <a:ext cx="5976000" cy="400110"/>
          </a:xfrm>
          <a:prstGeom prst="rect">
            <a:avLst/>
          </a:prstGeom>
          <a:noFill/>
        </p:spPr>
        <p:txBody>
          <a:bodyPr wrap="square" rtlCol="0">
            <a:spAutoFit/>
          </a:bodyPr>
          <a:lstStyle/>
          <a:p>
            <a:r>
              <a:rPr lang="sv-SE" sz="2000">
                <a:solidFill>
                  <a:schemeClr val="bg1">
                    <a:lumMod val="50000"/>
                  </a:schemeClr>
                </a:solidFill>
                <a:latin typeface="Bahnschrift Light" panose="020B0502040204020203" pitchFamily="34" charset="0"/>
              </a:rPr>
              <a:t>Statusrapport</a:t>
            </a:r>
          </a:p>
        </p:txBody>
      </p:sp>
      <p:pic>
        <p:nvPicPr>
          <p:cNvPr id="15" name="Picture 2" descr="{LOGOTYPE}">
            <a:extLst>
              <a:ext uri="{FF2B5EF4-FFF2-40B4-BE49-F238E27FC236}">
                <a16:creationId xmlns:a16="http://schemas.microsoft.com/office/drawing/2014/main" id="{4984BAA6-5383-4440-A3A5-868F7F2DB0BD}"/>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16375" y="446700"/>
            <a:ext cx="1114425" cy="381000"/>
          </a:xfrm>
          <a:prstGeom prst="rect">
            <a:avLst/>
          </a:prstGeom>
          <a:noFill/>
          <a:extLst>
            <a:ext uri="{909E8E84-426E-40DD-AFC4-6F175D3DCCD1}">
              <a14:hiddenFill xmlns:a14="http://schemas.microsoft.com/office/drawing/2010/main">
                <a:solidFill>
                  <a:srgbClr val="FFFFFF"/>
                </a:solidFill>
              </a14:hiddenFill>
            </a:ext>
          </a:extLst>
        </p:spPr>
      </p:pic>
      <p:sp>
        <p:nvSpPr>
          <p:cNvPr id="5" name="Platshållare för sidfot 1">
            <a:extLst>
              <a:ext uri="{FF2B5EF4-FFF2-40B4-BE49-F238E27FC236}">
                <a16:creationId xmlns:a16="http://schemas.microsoft.com/office/drawing/2014/main" id="{CBA40E82-D0AD-41D5-B5FF-C488A824A7FF}"/>
              </a:ext>
            </a:extLst>
          </p:cNvPr>
          <p:cNvSpPr>
            <a:spLocks noGrp="1"/>
          </p:cNvSpPr>
          <p:nvPr/>
        </p:nvSpPr>
        <p:spPr>
          <a:xfrm>
            <a:off x="5764119" y="446700"/>
            <a:ext cx="4783183" cy="365125"/>
          </a:xfrm>
          <a:prstGeom prst="rect">
            <a:avLst/>
          </a:prstGeom>
        </p:spPr>
        <p:txBody>
          <a:bodyPr vert="horz" lIns="91440" tIns="45720" rIns="91440" bIns="45720" rtlCol="0" anchor="ctr"/>
          <a:lstStyle>
            <a:defPPr>
              <a:defRPr lang="sv-SE"/>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dirty="0">
                <a:solidFill>
                  <a:srgbClr val="FF0000"/>
                </a:solidFill>
              </a:rPr>
              <a:t>RAPPORT FRÅN DITT PROJEKT I ANTURA PROJEKTSTYR SKA ANVÄNDAS</a:t>
            </a:r>
          </a:p>
          <a:p>
            <a:r>
              <a:rPr lang="sv-SE" dirty="0">
                <a:solidFill>
                  <a:srgbClr val="FF0000"/>
                </a:solidFill>
              </a:rPr>
              <a:t>SIDORNA OM EKONOMI ENLIGT DENNA MALL SKA ANVÄNDAS</a:t>
            </a:r>
          </a:p>
        </p:txBody>
      </p:sp>
      <p:sp>
        <p:nvSpPr>
          <p:cNvPr id="8" name="textruta 7">
            <a:extLst>
              <a:ext uri="{FF2B5EF4-FFF2-40B4-BE49-F238E27FC236}">
                <a16:creationId xmlns:a16="http://schemas.microsoft.com/office/drawing/2014/main" id="{4693484A-48D9-432A-8AFB-B2C7027670ED}"/>
              </a:ext>
            </a:extLst>
          </p:cNvPr>
          <p:cNvSpPr txBox="1"/>
          <p:nvPr/>
        </p:nvSpPr>
        <p:spPr>
          <a:xfrm>
            <a:off x="557561" y="2085279"/>
            <a:ext cx="8583650" cy="1077218"/>
          </a:xfrm>
          <a:prstGeom prst="rect">
            <a:avLst/>
          </a:prstGeom>
          <a:noFill/>
        </p:spPr>
        <p:txBody>
          <a:bodyPr wrap="square">
            <a:spAutoFit/>
          </a:bodyPr>
          <a:lstStyle/>
          <a:p>
            <a:pPr>
              <a:spcAft>
                <a:spcPts val="600"/>
              </a:spcAft>
            </a:pPr>
            <a:r>
              <a:rPr lang="sv-SE" sz="1600" dirty="0">
                <a:effectLst/>
                <a:latin typeface="Times New Roman" panose="02020603050405020304" pitchFamily="18" charset="0"/>
                <a:ea typeface="Times New Roman" panose="02020603050405020304" pitchFamily="18" charset="0"/>
              </a:rPr>
              <a:t>Rekommenderas att ett investeringsbeslut tas för rivning av befintliga byggnader, samt projektering av skolbyggnad och sporthall . Enligt uppdragsbeställningen ska helst byggnation av </a:t>
            </a:r>
            <a:r>
              <a:rPr lang="sv-SE" sz="1600" dirty="0" err="1">
                <a:effectLst/>
                <a:latin typeface="Times New Roman" panose="02020603050405020304" pitchFamily="18" charset="0"/>
                <a:ea typeface="Times New Roman" panose="02020603050405020304" pitchFamily="18" charset="0"/>
              </a:rPr>
              <a:t>IoFF</a:t>
            </a:r>
            <a:r>
              <a:rPr lang="sv-SE" sz="1600" dirty="0">
                <a:effectLst/>
                <a:latin typeface="Times New Roman" panose="02020603050405020304" pitchFamily="18" charset="0"/>
                <a:ea typeface="Times New Roman" panose="02020603050405020304" pitchFamily="18" charset="0"/>
              </a:rPr>
              <a:t> sporthall starta då detaljplanen vinner laga kraft. Tidplanen för projektet bygger på principen.  Investeringsbeslut för upphandling av entreprenör för sporthallen bör då ligga i linje med att projekteringen är färdigställd. </a:t>
            </a:r>
          </a:p>
        </p:txBody>
      </p:sp>
    </p:spTree>
    <p:extLst>
      <p:ext uri="{BB962C8B-B14F-4D97-AF65-F5344CB8AC3E}">
        <p14:creationId xmlns:p14="http://schemas.microsoft.com/office/powerpoint/2010/main" val="189454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LOGOTYPE}">
            <a:extLst>
              <a:ext uri="{FF2B5EF4-FFF2-40B4-BE49-F238E27FC236}">
                <a16:creationId xmlns:a16="http://schemas.microsoft.com/office/drawing/2014/main" id="{C400BBB6-51C8-41B2-8366-936DB422B9BB}"/>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16374" y="446700"/>
            <a:ext cx="1114425" cy="381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4689B57-99C3-466B-BD19-3D4C9708E3EE}"/>
              </a:ext>
            </a:extLst>
          </p:cNvPr>
          <p:cNvSpPr txBox="1"/>
          <p:nvPr/>
        </p:nvSpPr>
        <p:spPr>
          <a:xfrm>
            <a:off x="324000" y="385200"/>
            <a:ext cx="5976000" cy="460800"/>
          </a:xfrm>
          <a:prstGeom prst="rect">
            <a:avLst/>
          </a:prstGeom>
          <a:noFill/>
        </p:spPr>
        <p:txBody>
          <a:bodyPr wrap="square" rtlCol="0">
            <a:spAutoFit/>
          </a:bodyPr>
          <a:lstStyle/>
          <a:p>
            <a:r>
              <a:rPr lang="sv-SE" sz="2000">
                <a:solidFill>
                  <a:schemeClr val="bg1">
                    <a:lumMod val="50000"/>
                  </a:schemeClr>
                </a:solidFill>
                <a:latin typeface="Bahnschrift Light" panose="020B0502040204020203" pitchFamily="34" charset="0"/>
                <a:ea typeface="+mj-ea"/>
                <a:cs typeface="+mj-cs"/>
              </a:rPr>
              <a:t>Statusrapport</a:t>
            </a:r>
          </a:p>
        </p:txBody>
      </p:sp>
      <p:sp>
        <p:nvSpPr>
          <p:cNvPr id="5" name="TextBox 4">
            <a:extLst>
              <a:ext uri="{FF2B5EF4-FFF2-40B4-BE49-F238E27FC236}">
                <a16:creationId xmlns:a16="http://schemas.microsoft.com/office/drawing/2014/main" id="{A2B186D1-8FD1-4317-AC95-85D1C1950E73}"/>
              </a:ext>
            </a:extLst>
          </p:cNvPr>
          <p:cNvSpPr txBox="1"/>
          <p:nvPr/>
        </p:nvSpPr>
        <p:spPr>
          <a:xfrm>
            <a:off x="435600" y="997200"/>
            <a:ext cx="11089234" cy="707886"/>
          </a:xfrm>
          <a:prstGeom prst="rect">
            <a:avLst/>
          </a:prstGeom>
          <a:noFill/>
        </p:spPr>
        <p:txBody>
          <a:bodyPr wrap="square" rtlCol="0">
            <a:spAutoFit/>
          </a:bodyPr>
          <a:lstStyle/>
          <a:p>
            <a:r>
              <a:rPr lang="sv-SE" sz="4000" dirty="0">
                <a:latin typeface="Bahnschrift" panose="020B0502040204020203" pitchFamily="34" charset="0"/>
              </a:rPr>
              <a:t>Bakgrund, syfte och mål</a:t>
            </a:r>
          </a:p>
        </p:txBody>
      </p:sp>
      <p:sp>
        <p:nvSpPr>
          <p:cNvPr id="6" name="Platshållare för sidfot 1">
            <a:extLst>
              <a:ext uri="{FF2B5EF4-FFF2-40B4-BE49-F238E27FC236}">
                <a16:creationId xmlns:a16="http://schemas.microsoft.com/office/drawing/2014/main" id="{3355BBBA-DB66-4369-A6E2-C22CA678A8CD}"/>
              </a:ext>
            </a:extLst>
          </p:cNvPr>
          <p:cNvSpPr>
            <a:spLocks noGrp="1"/>
          </p:cNvSpPr>
          <p:nvPr/>
        </p:nvSpPr>
        <p:spPr>
          <a:xfrm>
            <a:off x="5764119" y="446700"/>
            <a:ext cx="4783183" cy="365125"/>
          </a:xfrm>
          <a:prstGeom prst="rect">
            <a:avLst/>
          </a:prstGeom>
        </p:spPr>
        <p:txBody>
          <a:bodyPr vert="horz" lIns="91440" tIns="45720" rIns="91440" bIns="45720" rtlCol="0" anchor="ctr"/>
          <a:lstStyle>
            <a:defPPr>
              <a:defRPr lang="sv-SE"/>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dirty="0">
                <a:solidFill>
                  <a:srgbClr val="FF0000"/>
                </a:solidFill>
              </a:rPr>
              <a:t>RAPPORT FRÅN DITT PROJEKT I ANTURA PROJEKTSTYR SKA ANVÄNDAS</a:t>
            </a:r>
          </a:p>
          <a:p>
            <a:r>
              <a:rPr lang="sv-SE" dirty="0">
                <a:solidFill>
                  <a:srgbClr val="FF0000"/>
                </a:solidFill>
              </a:rPr>
              <a:t>SIDORNA OM EKONOMI ENLIGT DENNA MALL SKA ANVÄNDAS</a:t>
            </a:r>
          </a:p>
        </p:txBody>
      </p:sp>
      <p:sp>
        <p:nvSpPr>
          <p:cNvPr id="8" name="textruta 7">
            <a:extLst>
              <a:ext uri="{FF2B5EF4-FFF2-40B4-BE49-F238E27FC236}">
                <a16:creationId xmlns:a16="http://schemas.microsoft.com/office/drawing/2014/main" id="{AF7DA4F8-D10A-4435-83E8-4379A46E5432}"/>
              </a:ext>
            </a:extLst>
          </p:cNvPr>
          <p:cNvSpPr txBox="1"/>
          <p:nvPr/>
        </p:nvSpPr>
        <p:spPr>
          <a:xfrm>
            <a:off x="435599" y="2428902"/>
            <a:ext cx="8755053" cy="3293209"/>
          </a:xfrm>
          <a:prstGeom prst="rect">
            <a:avLst/>
          </a:prstGeom>
          <a:noFill/>
        </p:spPr>
        <p:txBody>
          <a:bodyPr wrap="square">
            <a:spAutoFit/>
          </a:bodyPr>
          <a:lstStyle/>
          <a:p>
            <a:r>
              <a:rPr lang="sv-SE" sz="1600" dirty="0">
                <a:latin typeface="Bahnschrift SemiLight" panose="020B0502040204020203" pitchFamily="34" charset="0"/>
              </a:rPr>
              <a:t>Denna förstudie utgår från en pågående detaljplan för bostäder och skola/idrottshall vid </a:t>
            </a:r>
            <a:r>
              <a:rPr lang="sv-SE" sz="1600" dirty="0" err="1">
                <a:latin typeface="Bahnschrift SemiLight" panose="020B0502040204020203" pitchFamily="34" charset="0"/>
              </a:rPr>
              <a:t>Gåsagången</a:t>
            </a:r>
            <a:r>
              <a:rPr lang="sv-SE" sz="1600" dirty="0">
                <a:latin typeface="Bahnschrift SemiLight" panose="020B0502040204020203" pitchFamily="34" charset="0"/>
              </a:rPr>
              <a:t>/Norra Litteraturgatan. </a:t>
            </a:r>
          </a:p>
          <a:p>
            <a:r>
              <a:rPr lang="sv-SE" sz="1600" dirty="0">
                <a:latin typeface="Bahnschrift SemiLight" panose="020B0502040204020203" pitchFamily="34" charset="0"/>
              </a:rPr>
              <a:t>Målet med förstudien är att. titta på förutsättningar och möjligheter att skapa en 7-9 -skola samt en fullstor idrottshall med minst 500 läktarplatser. I projektet ingår även en särskola. Inledande ytor som redovisas i denna förstudie kommer att detaljstuderas i programskedet. Vi ser dock redan nu att tomten räcker ytmässigt </a:t>
            </a:r>
          </a:p>
          <a:p>
            <a:r>
              <a:rPr lang="sv-SE" sz="1600" dirty="0">
                <a:latin typeface="Bahnschrift SemiLight" panose="020B0502040204020203" pitchFamily="34" charset="0"/>
              </a:rPr>
              <a:t>Inledningsvis kan skolan byggas i etapper, möjligheten ska finnas att utöka och bygga till för 8 klassrum. </a:t>
            </a:r>
          </a:p>
          <a:p>
            <a:r>
              <a:rPr lang="sv-SE" sz="1600" dirty="0">
                <a:latin typeface="Bahnschrift SemiLight" panose="020B0502040204020203" pitchFamily="34" charset="0"/>
              </a:rPr>
              <a:t>Särskolan påverkas inte av ovanstående resonemang utan finns med redan från början. </a:t>
            </a:r>
          </a:p>
          <a:p>
            <a:r>
              <a:rPr lang="sv-SE" sz="1600" dirty="0">
                <a:latin typeface="Bahnschrift SemiLight" panose="020B0502040204020203" pitchFamily="34" charset="0"/>
              </a:rPr>
              <a:t>Särskolan beräknas ha 40 elever. </a:t>
            </a:r>
          </a:p>
          <a:p>
            <a:r>
              <a:rPr lang="sv-SE" sz="1600" dirty="0">
                <a:latin typeface="Bahnschrift SemiLight" panose="020B0502040204020203" pitchFamily="34" charset="0"/>
              </a:rPr>
              <a:t>På platsen idag finns en befintligt skola samt förskola som rives. Den nya stadsdelen Selma Stad ligger till för grund för fortsatt planering av Litteraturgatans utformning samt hur tillkommande bebyggelse ska få en närhet till gatan och skapa </a:t>
            </a:r>
            <a:r>
              <a:rPr lang="sv-SE" sz="1600" dirty="0" err="1">
                <a:latin typeface="Bahnschrift SemiLight" panose="020B0502040204020203" pitchFamily="34" charset="0"/>
              </a:rPr>
              <a:t>stadskänsla</a:t>
            </a:r>
            <a:r>
              <a:rPr lang="sv-SE" sz="1600" dirty="0">
                <a:latin typeface="Bahnschrift SemiLight" panose="020B0502040204020203" pitchFamily="34" charset="0"/>
              </a:rPr>
              <a:t>. </a:t>
            </a:r>
          </a:p>
        </p:txBody>
      </p:sp>
    </p:spTree>
    <p:extLst>
      <p:ext uri="{BB962C8B-B14F-4D97-AF65-F5344CB8AC3E}">
        <p14:creationId xmlns:p14="http://schemas.microsoft.com/office/powerpoint/2010/main" val="390174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LOGOTYPE}">
            <a:extLst>
              <a:ext uri="{FF2B5EF4-FFF2-40B4-BE49-F238E27FC236}">
                <a16:creationId xmlns:a16="http://schemas.microsoft.com/office/drawing/2014/main" id="{C400BBB6-51C8-41B2-8366-936DB422B9BB}"/>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16374" y="446700"/>
            <a:ext cx="1114425" cy="381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4689B57-99C3-466B-BD19-3D4C9708E3EE}"/>
              </a:ext>
            </a:extLst>
          </p:cNvPr>
          <p:cNvSpPr txBox="1"/>
          <p:nvPr/>
        </p:nvSpPr>
        <p:spPr>
          <a:xfrm>
            <a:off x="324000" y="385200"/>
            <a:ext cx="5976000" cy="460800"/>
          </a:xfrm>
          <a:prstGeom prst="rect">
            <a:avLst/>
          </a:prstGeom>
          <a:noFill/>
        </p:spPr>
        <p:txBody>
          <a:bodyPr wrap="square" rtlCol="0">
            <a:spAutoFit/>
          </a:bodyPr>
          <a:lstStyle/>
          <a:p>
            <a:r>
              <a:rPr lang="sv-SE" sz="2000">
                <a:solidFill>
                  <a:schemeClr val="bg1">
                    <a:lumMod val="50000"/>
                  </a:schemeClr>
                </a:solidFill>
                <a:latin typeface="Bahnschrift Light" panose="020B0502040204020203" pitchFamily="34" charset="0"/>
                <a:ea typeface="+mj-ea"/>
                <a:cs typeface="+mj-cs"/>
              </a:rPr>
              <a:t>Statusrapport</a:t>
            </a:r>
          </a:p>
        </p:txBody>
      </p:sp>
      <p:sp>
        <p:nvSpPr>
          <p:cNvPr id="5" name="TextBox 4">
            <a:extLst>
              <a:ext uri="{FF2B5EF4-FFF2-40B4-BE49-F238E27FC236}">
                <a16:creationId xmlns:a16="http://schemas.microsoft.com/office/drawing/2014/main" id="{A2B186D1-8FD1-4317-AC95-85D1C1950E73}"/>
              </a:ext>
            </a:extLst>
          </p:cNvPr>
          <p:cNvSpPr txBox="1"/>
          <p:nvPr/>
        </p:nvSpPr>
        <p:spPr>
          <a:xfrm>
            <a:off x="435600" y="997200"/>
            <a:ext cx="11089234" cy="792000"/>
          </a:xfrm>
          <a:prstGeom prst="rect">
            <a:avLst/>
          </a:prstGeom>
          <a:noFill/>
        </p:spPr>
        <p:txBody>
          <a:bodyPr wrap="square" rtlCol="0">
            <a:spAutoFit/>
          </a:bodyPr>
          <a:lstStyle/>
          <a:p>
            <a:r>
              <a:rPr lang="sv-SE" sz="4000">
                <a:latin typeface="Bahnschrift" panose="020B0502040204020203" pitchFamily="34" charset="0"/>
              </a:rPr>
              <a:t>Omfattning</a:t>
            </a:r>
          </a:p>
        </p:txBody>
      </p:sp>
      <p:sp>
        <p:nvSpPr>
          <p:cNvPr id="6" name="Platshållare för sidfot 1">
            <a:extLst>
              <a:ext uri="{FF2B5EF4-FFF2-40B4-BE49-F238E27FC236}">
                <a16:creationId xmlns:a16="http://schemas.microsoft.com/office/drawing/2014/main" id="{AECF35E0-3547-4B2F-A7CD-EADC4070C0A6}"/>
              </a:ext>
            </a:extLst>
          </p:cNvPr>
          <p:cNvSpPr>
            <a:spLocks noGrp="1"/>
          </p:cNvSpPr>
          <p:nvPr/>
        </p:nvSpPr>
        <p:spPr>
          <a:xfrm>
            <a:off x="5764119" y="446700"/>
            <a:ext cx="4783183" cy="365125"/>
          </a:xfrm>
          <a:prstGeom prst="rect">
            <a:avLst/>
          </a:prstGeom>
        </p:spPr>
        <p:txBody>
          <a:bodyPr vert="horz" lIns="91440" tIns="45720" rIns="91440" bIns="45720" rtlCol="0" anchor="ctr"/>
          <a:lstStyle>
            <a:defPPr>
              <a:defRPr lang="sv-SE"/>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dirty="0">
                <a:solidFill>
                  <a:srgbClr val="FF0000"/>
                </a:solidFill>
              </a:rPr>
              <a:t>RAPPORT FRÅN DITT PROJEKT I ANTURA PROJEKTSTYR SKA ANVÄNDAS</a:t>
            </a:r>
          </a:p>
          <a:p>
            <a:r>
              <a:rPr lang="sv-SE" dirty="0">
                <a:solidFill>
                  <a:srgbClr val="FF0000"/>
                </a:solidFill>
              </a:rPr>
              <a:t>SIDORNA OM EKONOMI ENLIGT DENNA MALL SKA ANVÄNDAS</a:t>
            </a:r>
          </a:p>
        </p:txBody>
      </p:sp>
      <p:graphicFrame>
        <p:nvGraphicFramePr>
          <p:cNvPr id="2" name="Tabell 1">
            <a:extLst>
              <a:ext uri="{FF2B5EF4-FFF2-40B4-BE49-F238E27FC236}">
                <a16:creationId xmlns:a16="http://schemas.microsoft.com/office/drawing/2014/main" id="{F67AA7BC-59A2-4AFC-B512-BC9BEACCBA1B}"/>
              </a:ext>
            </a:extLst>
          </p:cNvPr>
          <p:cNvGraphicFramePr>
            <a:graphicFrameLocks noGrp="1"/>
          </p:cNvGraphicFramePr>
          <p:nvPr>
            <p:extLst>
              <p:ext uri="{D42A27DB-BD31-4B8C-83A1-F6EECF244321}">
                <p14:modId xmlns:p14="http://schemas.microsoft.com/office/powerpoint/2010/main" val="3369798016"/>
              </p:ext>
            </p:extLst>
          </p:nvPr>
        </p:nvGraphicFramePr>
        <p:xfrm>
          <a:off x="522515" y="2351314"/>
          <a:ext cx="7869606" cy="2372927"/>
        </p:xfrm>
        <a:graphic>
          <a:graphicData uri="http://schemas.openxmlformats.org/drawingml/2006/table">
            <a:tbl>
              <a:tblPr/>
              <a:tblGrid>
                <a:gridCol w="7869606">
                  <a:extLst>
                    <a:ext uri="{9D8B030D-6E8A-4147-A177-3AD203B41FA5}">
                      <a16:colId xmlns:a16="http://schemas.microsoft.com/office/drawing/2014/main" val="3287593618"/>
                    </a:ext>
                  </a:extLst>
                </a:gridCol>
              </a:tblGrid>
              <a:tr h="2372927">
                <a:tc>
                  <a:txBody>
                    <a:bodyPr/>
                    <a:lstStyle/>
                    <a:p>
                      <a:pPr fontAlgn="t"/>
                      <a:br>
                        <a:rPr lang="sv-SE" dirty="0">
                          <a:effectLst/>
                        </a:rPr>
                      </a:br>
                      <a:r>
                        <a:rPr lang="sv-SE" dirty="0">
                          <a:effectLst/>
                        </a:rPr>
                        <a:t>Skola i två etapper inledningsvis för ca 500 elever med tänkt utökning till ca 700 elever</a:t>
                      </a:r>
                      <a:br>
                        <a:rPr lang="sv-SE" dirty="0">
                          <a:effectLst/>
                        </a:rPr>
                      </a:br>
                      <a:r>
                        <a:rPr lang="sv-SE" dirty="0">
                          <a:effectLst/>
                        </a:rPr>
                        <a:t>Fullstor idrottshall med läktarplatser för 500 personer.</a:t>
                      </a:r>
                    </a:p>
                  </a:txBody>
                  <a:tcPr marL="47625" marR="47625" marT="28575">
                    <a:lnL w="9525" cap="flat" cmpd="sng" algn="ctr">
                      <a:solidFill>
                        <a:srgbClr val="E8E8EA"/>
                      </a:solidFill>
                      <a:prstDash val="solid"/>
                      <a:round/>
                      <a:headEnd type="none" w="med" len="med"/>
                      <a:tailEnd type="none" w="med" len="med"/>
                    </a:lnL>
                    <a:lnR w="9525" cap="flat" cmpd="sng" algn="ctr">
                      <a:solidFill>
                        <a:srgbClr val="E8E8EA"/>
                      </a:solidFill>
                      <a:prstDash val="solid"/>
                      <a:round/>
                      <a:headEnd type="none" w="med" len="med"/>
                      <a:tailEnd type="none" w="med" len="med"/>
                    </a:lnR>
                    <a:lnT>
                      <a:noFill/>
                    </a:lnT>
                    <a:lnB w="9525" cap="flat" cmpd="sng" algn="ctr">
                      <a:solidFill>
                        <a:srgbClr val="EEEFF1"/>
                      </a:solidFill>
                      <a:prstDash val="solid"/>
                      <a:round/>
                      <a:headEnd type="none" w="med" len="med"/>
                      <a:tailEnd type="none" w="med" len="med"/>
                    </a:lnB>
                    <a:solidFill>
                      <a:srgbClr val="FFFFFF"/>
                    </a:solidFill>
                  </a:tcPr>
                </a:tc>
                <a:extLst>
                  <a:ext uri="{0D108BD9-81ED-4DB2-BD59-A6C34878D82A}">
                    <a16:rowId xmlns:a16="http://schemas.microsoft.com/office/drawing/2014/main" val="3264167264"/>
                  </a:ext>
                </a:extLst>
              </a:tr>
            </a:tbl>
          </a:graphicData>
        </a:graphic>
      </p:graphicFrame>
    </p:spTree>
    <p:extLst>
      <p:ext uri="{BB962C8B-B14F-4D97-AF65-F5344CB8AC3E}">
        <p14:creationId xmlns:p14="http://schemas.microsoft.com/office/powerpoint/2010/main" val="390174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7D4BF66-9B6B-4261-A0B4-86109F8405F3}"/>
              </a:ext>
            </a:extLst>
          </p:cNvPr>
          <p:cNvSpPr>
            <a:spLocks noGrp="1"/>
          </p:cNvSpPr>
          <p:nvPr>
            <p:ph type="title" idx="4294967295"/>
          </p:nvPr>
        </p:nvSpPr>
        <p:spPr>
          <a:xfrm>
            <a:off x="435600" y="997200"/>
            <a:ext cx="9237663" cy="792163"/>
          </a:xfrm>
        </p:spPr>
        <p:txBody>
          <a:bodyPr anchor="t" anchorCtr="0">
            <a:normAutofit/>
          </a:bodyPr>
          <a:lstStyle/>
          <a:p>
            <a:pPr>
              <a:lnSpc>
                <a:spcPct val="100000"/>
              </a:lnSpc>
            </a:pPr>
            <a:r>
              <a:rPr lang="sv-SE" sz="4000">
                <a:latin typeface="Bahnschrift" panose="020B0502040204020203" pitchFamily="34" charset="0"/>
              </a:rPr>
              <a:t>Projektstatus</a:t>
            </a:r>
            <a:endParaRPr lang="en-SE" sz="4000">
              <a:latin typeface="Bahnschrift" panose="020B0502040204020203" pitchFamily="34" charset="0"/>
            </a:endParaRPr>
          </a:p>
        </p:txBody>
      </p:sp>
      <p:sp>
        <p:nvSpPr>
          <p:cNvPr id="3" name="textruta 2">
            <a:extLst>
              <a:ext uri="{FF2B5EF4-FFF2-40B4-BE49-F238E27FC236}">
                <a16:creationId xmlns:a16="http://schemas.microsoft.com/office/drawing/2014/main" id="{B1875CA0-B88E-49D1-B46E-EFBC2E57A911}"/>
              </a:ext>
            </a:extLst>
          </p:cNvPr>
          <p:cNvSpPr txBox="1"/>
          <p:nvPr/>
        </p:nvSpPr>
        <p:spPr>
          <a:xfrm>
            <a:off x="5184742" y="2784660"/>
            <a:ext cx="6346056" cy="369332"/>
          </a:xfrm>
          <a:prstGeom prst="rect">
            <a:avLst/>
          </a:prstGeom>
          <a:noFill/>
        </p:spPr>
        <p:txBody>
          <a:bodyPr wrap="square" rtlCol="0">
            <a:spAutoFit/>
          </a:bodyPr>
          <a:lstStyle/>
          <a:p>
            <a:endParaRPr/>
          </a:p>
        </p:txBody>
      </p:sp>
      <p:sp>
        <p:nvSpPr>
          <p:cNvPr id="5" name="textruta 4">
            <a:extLst>
              <a:ext uri="{FF2B5EF4-FFF2-40B4-BE49-F238E27FC236}">
                <a16:creationId xmlns:a16="http://schemas.microsoft.com/office/drawing/2014/main" id="{916266CE-3FA1-422D-994E-CE4DCCE18175}"/>
              </a:ext>
            </a:extLst>
          </p:cNvPr>
          <p:cNvSpPr txBox="1"/>
          <p:nvPr/>
        </p:nvSpPr>
        <p:spPr>
          <a:xfrm>
            <a:off x="5272461" y="3156707"/>
            <a:ext cx="6258336" cy="1368000"/>
          </a:xfrm>
          <a:prstGeom prst="rect">
            <a:avLst/>
          </a:prstGeom>
          <a:noFill/>
        </p:spPr>
        <p:txBody>
          <a:bodyPr wrap="square" rtlCol="0">
            <a:spAutoFit/>
          </a:bodyPr>
          <a:lstStyle/>
          <a:p>
            <a:endParaRPr lang="en-GB" sz="1600"/>
          </a:p>
        </p:txBody>
      </p:sp>
      <p:graphicFrame>
        <p:nvGraphicFramePr>
          <p:cNvPr id="6" name="Table 6" descr="{STATUS_TABLE}">
            <a:extLst>
              <a:ext uri="{FF2B5EF4-FFF2-40B4-BE49-F238E27FC236}">
                <a16:creationId xmlns:a16="http://schemas.microsoft.com/office/drawing/2014/main" id="{0DBBFF2F-EA14-42B5-AEE5-255B61B04B8B}"/>
              </a:ext>
            </a:extLst>
          </p:cNvPr>
          <p:cNvGraphicFramePr>
            <a:graphicFrameLocks noGrp="1"/>
          </p:cNvGraphicFramePr>
          <p:nvPr>
            <p:extLst>
              <p:ext uri="{D42A27DB-BD31-4B8C-83A1-F6EECF244321}">
                <p14:modId xmlns:p14="http://schemas.microsoft.com/office/powerpoint/2010/main" val="4030756101"/>
              </p:ext>
            </p:extLst>
          </p:nvPr>
        </p:nvGraphicFramePr>
        <p:xfrm>
          <a:off x="910464" y="2783346"/>
          <a:ext cx="3650396" cy="2595880"/>
        </p:xfrm>
        <a:graphic>
          <a:graphicData uri="http://schemas.openxmlformats.org/drawingml/2006/table">
            <a:tbl>
              <a:tblPr firstRow="1" bandRow="1">
                <a:tableStyleId>{2D5ABB26-0587-4C30-8999-92F81FD0307C}</a:tableStyleId>
              </a:tblPr>
              <a:tblGrid>
                <a:gridCol w="3650396">
                  <a:extLst>
                    <a:ext uri="{9D8B030D-6E8A-4147-A177-3AD203B41FA5}">
                      <a16:colId xmlns:a16="http://schemas.microsoft.com/office/drawing/2014/main" val="1530026161"/>
                    </a:ext>
                  </a:extLst>
                </a:gridCol>
              </a:tblGrid>
              <a:tr h="370840">
                <a:tc>
                  <a:txBody>
                    <a:bodyPr/>
                    <a:lstStyle/>
                    <a:p>
                      <a:r>
                        <a:rPr lang="sv-SE" sz="1600" err="1">
                          <a:latin typeface="Bahnschrift SemiLight" panose="020B0502040204020203" pitchFamily="34" charset="0"/>
                        </a:rPr>
                        <a:t>Tid</a:t>
                      </a:r>
                      <a:endParaRPr lang="sv-SE" sz="1600">
                        <a:latin typeface="Bahnschrift SemiLight" panose="020B0502040204020203" pitchFamily="34" charset="0"/>
                      </a:endParaRPr>
                    </a:p>
                  </a:txBody>
                  <a:tcPr/>
                </a:tc>
                <a:extLst>
                  <a:ext uri="{0D108BD9-81ED-4DB2-BD59-A6C34878D82A}">
                    <a16:rowId xmlns:a16="http://schemas.microsoft.com/office/drawing/2014/main" val="993432386"/>
                  </a:ext>
                </a:extLst>
              </a:tr>
              <a:tr h="370840">
                <a:tc>
                  <a:txBody>
                    <a:bodyPr/>
                    <a:lstStyle/>
                    <a:p>
                      <a:r>
                        <a:rPr lang="sv-SE" sz="1600" err="1">
                          <a:latin typeface="Bahnschrift SemiLight" panose="020B0502040204020203" pitchFamily="34" charset="0"/>
                        </a:rPr>
                        <a:t>Omfattning</a:t>
                      </a:r>
                      <a:endParaRPr lang="sv-SE" sz="1600">
                        <a:latin typeface="Bahnschrift SemiLight" panose="020B0502040204020203" pitchFamily="34" charset="0"/>
                      </a:endParaRPr>
                    </a:p>
                  </a:txBody>
                  <a:tcPr/>
                </a:tc>
                <a:extLst>
                  <a:ext uri="{0D108BD9-81ED-4DB2-BD59-A6C34878D82A}">
                    <a16:rowId xmlns:a16="http://schemas.microsoft.com/office/drawing/2014/main" val="116718652"/>
                  </a:ext>
                </a:extLst>
              </a:tr>
              <a:tr h="370840">
                <a:tc>
                  <a:txBody>
                    <a:bodyPr/>
                    <a:lstStyle/>
                    <a:p>
                      <a:r>
                        <a:rPr lang="sv-SE" sz="1600" err="1">
                          <a:latin typeface="Bahnschrift SemiLight" panose="020B0502040204020203" pitchFamily="34" charset="0"/>
                        </a:rPr>
                        <a:t>Kostnad</a:t>
                      </a:r>
                      <a:endParaRPr lang="sv-SE" sz="1600">
                        <a:latin typeface="Bahnschrift SemiLight" panose="020B0502040204020203" pitchFamily="34" charset="0"/>
                      </a:endParaRPr>
                    </a:p>
                  </a:txBody>
                  <a:tcPr/>
                </a:tc>
                <a:extLst>
                  <a:ext uri="{0D108BD9-81ED-4DB2-BD59-A6C34878D82A}">
                    <a16:rowId xmlns:a16="http://schemas.microsoft.com/office/drawing/2014/main" val="11841246"/>
                  </a:ext>
                </a:extLst>
              </a:tr>
              <a:tr h="370840">
                <a:tc>
                  <a:txBody>
                    <a:bodyPr/>
                    <a:lstStyle/>
                    <a:p>
                      <a:r>
                        <a:rPr lang="sv-SE" sz="1600" err="1">
                          <a:latin typeface="Bahnschrift SemiLight" panose="020B0502040204020203" pitchFamily="34" charset="0"/>
                        </a:rPr>
                        <a:t>Måluppfyllelse</a:t>
                      </a:r>
                      <a:endParaRPr lang="sv-SE" sz="1600">
                        <a:latin typeface="Bahnschrift SemiLight" panose="020B0502040204020203" pitchFamily="34" charset="0"/>
                      </a:endParaRPr>
                    </a:p>
                  </a:txBody>
                  <a:tcPr/>
                </a:tc>
                <a:extLst>
                  <a:ext uri="{0D108BD9-81ED-4DB2-BD59-A6C34878D82A}">
                    <a16:rowId xmlns:a16="http://schemas.microsoft.com/office/drawing/2014/main" val="1497447022"/>
                  </a:ext>
                </a:extLst>
              </a:tr>
              <a:tr h="370840">
                <a:tc>
                  <a:txBody>
                    <a:bodyPr/>
                    <a:lstStyle/>
                    <a:p>
                      <a:r>
                        <a:rPr lang="sv-SE" sz="1600" err="1">
                          <a:latin typeface="Bahnschrift SemiLight" panose="020B0502040204020203" pitchFamily="34" charset="0"/>
                        </a:rPr>
                        <a:t>Kvalitet</a:t>
                      </a:r>
                      <a:endParaRPr lang="sv-SE" sz="1600">
                        <a:latin typeface="Bahnschrift SemiLight" panose="020B0502040204020203" pitchFamily="34" charset="0"/>
                      </a:endParaRPr>
                    </a:p>
                  </a:txBody>
                  <a:tcPr/>
                </a:tc>
                <a:extLst>
                  <a:ext uri="{0D108BD9-81ED-4DB2-BD59-A6C34878D82A}">
                    <a16:rowId xmlns:a16="http://schemas.microsoft.com/office/drawing/2014/main" val="3173768737"/>
                  </a:ext>
                </a:extLst>
              </a:tr>
              <a:tr h="370840">
                <a:tc>
                  <a:txBody>
                    <a:bodyPr/>
                    <a:lstStyle/>
                    <a:p>
                      <a:r>
                        <a:rPr lang="sv-SE" sz="1600" err="1">
                          <a:latin typeface="Bahnschrift SemiLight" panose="020B0502040204020203" pitchFamily="34" charset="0"/>
                        </a:rPr>
                        <a:t>Upphandling</a:t>
                      </a:r>
                      <a:endParaRPr lang="sv-SE" sz="1600">
                        <a:latin typeface="Bahnschrift SemiLight" panose="020B0502040204020203" pitchFamily="34" charset="0"/>
                      </a:endParaRPr>
                    </a:p>
                  </a:txBody>
                  <a:tcPr/>
                </a:tc>
                <a:extLst>
                  <a:ext uri="{0D108BD9-81ED-4DB2-BD59-A6C34878D82A}">
                    <a16:rowId xmlns:a16="http://schemas.microsoft.com/office/drawing/2014/main" val="982328795"/>
                  </a:ext>
                </a:extLst>
              </a:tr>
              <a:tr h="370840">
                <a:tc>
                  <a:txBody>
                    <a:bodyPr/>
                    <a:lstStyle/>
                    <a:p>
                      <a:r>
                        <a:rPr lang="sv-SE" sz="1600" err="1">
                          <a:latin typeface="Bahnschrift SemiLight" panose="020B0502040204020203" pitchFamily="34" charset="0"/>
                        </a:rPr>
                        <a:t>Total risk</a:t>
                      </a:r>
                      <a:endParaRPr lang="sv-SE" sz="1600">
                        <a:latin typeface="Bahnschrift SemiLight" panose="020B0502040204020203" pitchFamily="34" charset="0"/>
                      </a:endParaRPr>
                    </a:p>
                  </a:txBody>
                  <a:tcPr/>
                </a:tc>
                <a:extLst>
                  <a:ext uri="{0D108BD9-81ED-4DB2-BD59-A6C34878D82A}">
                    <a16:rowId xmlns:a16="http://schemas.microsoft.com/office/drawing/2014/main" val="2907118587"/>
                  </a:ext>
                </a:extLst>
              </a:tr>
            </a:tbl>
          </a:graphicData>
        </a:graphic>
      </p:graphicFrame>
      <p:pic>
        <p:nvPicPr>
          <p:cNvPr id="13" name="Picture 2" descr="{LOGOTYPE}">
            <a:extLst>
              <a:ext uri="{FF2B5EF4-FFF2-40B4-BE49-F238E27FC236}">
                <a16:creationId xmlns:a16="http://schemas.microsoft.com/office/drawing/2014/main" id="{F82E3E69-F825-460E-B2D9-5F089F1103E1}"/>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16375" y="446700"/>
            <a:ext cx="1114425" cy="381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94D1364D-0C59-4CC7-9024-93E6AA93609F}"/>
              </a:ext>
            </a:extLst>
          </p:cNvPr>
          <p:cNvSpPr txBox="1"/>
          <p:nvPr/>
        </p:nvSpPr>
        <p:spPr>
          <a:xfrm>
            <a:off x="324000" y="385200"/>
            <a:ext cx="5976000" cy="460800"/>
          </a:xfrm>
          <a:prstGeom prst="rect">
            <a:avLst/>
          </a:prstGeom>
          <a:noFill/>
        </p:spPr>
        <p:txBody>
          <a:bodyPr wrap="square" rtlCol="0">
            <a:spAutoFit/>
          </a:bodyPr>
          <a:lstStyle/>
          <a:p>
            <a:r>
              <a:rPr lang="sv-SE" sz="2000">
                <a:solidFill>
                  <a:schemeClr val="bg1">
                    <a:lumMod val="50000"/>
                  </a:schemeClr>
                </a:solidFill>
                <a:latin typeface="Bahnschrift Light" panose="020B0502040204020203" pitchFamily="34" charset="0"/>
              </a:rPr>
              <a:t>Statusrapport</a:t>
            </a:r>
            <a:endParaRPr lang="en-SE" sz="2000">
              <a:solidFill>
                <a:schemeClr val="bg1">
                  <a:lumMod val="50000"/>
                </a:schemeClr>
              </a:solidFill>
              <a:latin typeface="Bahnschrift Light" panose="020B0502040204020203" pitchFamily="34" charset="0"/>
            </a:endParaRPr>
          </a:p>
          <a:p>
            <a:endParaRPr lang="sv-SE"/>
          </a:p>
        </p:txBody>
      </p:sp>
      <p:pic>
        <p:nvPicPr>
          <p:cNvPr id="46" name="Picture 8" descr="{TREND_IMAGE}{REPLACEMENT}1">
            <a:extLst>
              <a:ext uri="{FF2B5EF4-FFF2-40B4-BE49-F238E27FC236}">
                <a16:creationId xmlns:a16="http://schemas.microsoft.com/office/drawing/2014/main" id="{32D35F0B-6798-415C-A64F-A9E46EF275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4687" y="2892566"/>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8" descr="{STATUS_IMAGE}{REPLACEMENT}1">
            <a:extLst>
              <a:ext uri="{FF2B5EF4-FFF2-40B4-BE49-F238E27FC236}">
                <a16:creationId xmlns:a16="http://schemas.microsoft.com/office/drawing/2014/main" id="{9A116BB3-D944-4DBE-AAD0-D61D1CE6D0B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8910" y="2892566"/>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8" descr="{TREND_IMAGE}{REPLACEMENT}2">
            <a:extLst>
              <a:ext uri="{FF2B5EF4-FFF2-40B4-BE49-F238E27FC236}">
                <a16:creationId xmlns:a16="http://schemas.microsoft.com/office/drawing/2014/main" id="{32D35F0B-6798-415C-A64F-A9E46EF275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4687" y="3263406"/>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8" descr="{STATUS_IMAGE}{REPLACEMENT}2">
            <a:extLst>
              <a:ext uri="{FF2B5EF4-FFF2-40B4-BE49-F238E27FC236}">
                <a16:creationId xmlns:a16="http://schemas.microsoft.com/office/drawing/2014/main" id="{9A116BB3-D944-4DBE-AAD0-D61D1CE6D0B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8910" y="3263406"/>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TREND_IMAGE}{REPLACEMENT}3">
            <a:extLst>
              <a:ext uri="{FF2B5EF4-FFF2-40B4-BE49-F238E27FC236}">
                <a16:creationId xmlns:a16="http://schemas.microsoft.com/office/drawing/2014/main" id="{32D35F0B-6798-415C-A64F-A9E46EF275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4687" y="3634246"/>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STATUS_IMAGE}{REPLACEMENT}3">
            <a:extLst>
              <a:ext uri="{FF2B5EF4-FFF2-40B4-BE49-F238E27FC236}">
                <a16:creationId xmlns:a16="http://schemas.microsoft.com/office/drawing/2014/main" id="{9A116BB3-D944-4DBE-AAD0-D61D1CE6D0B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8910" y="3634246"/>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8" descr="{TREND_IMAGE}{REPLACEMENT}4">
            <a:extLst>
              <a:ext uri="{FF2B5EF4-FFF2-40B4-BE49-F238E27FC236}">
                <a16:creationId xmlns:a16="http://schemas.microsoft.com/office/drawing/2014/main" id="{32D35F0B-6798-415C-A64F-A9E46EF275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4687" y="4005086"/>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8" descr="{STATUS_IMAGE}{REPLACEMENT}4">
            <a:extLst>
              <a:ext uri="{FF2B5EF4-FFF2-40B4-BE49-F238E27FC236}">
                <a16:creationId xmlns:a16="http://schemas.microsoft.com/office/drawing/2014/main" id="{9A116BB3-D944-4DBE-AAD0-D61D1CE6D0B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8910" y="4005086"/>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8" descr="{TREND_IMAGE}{REPLACEMENT}5">
            <a:extLst>
              <a:ext uri="{FF2B5EF4-FFF2-40B4-BE49-F238E27FC236}">
                <a16:creationId xmlns:a16="http://schemas.microsoft.com/office/drawing/2014/main" id="{32D35F0B-6798-415C-A64F-A9E46EF275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4687" y="4375926"/>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8" descr="{STATUS_IMAGE}{REPLACEMENT}5">
            <a:extLst>
              <a:ext uri="{FF2B5EF4-FFF2-40B4-BE49-F238E27FC236}">
                <a16:creationId xmlns:a16="http://schemas.microsoft.com/office/drawing/2014/main" id="{9A116BB3-D944-4DBE-AAD0-D61D1CE6D0B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8910" y="4375926"/>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8" descr="{TREND_IMAGE}{REPLACEMENT}6">
            <a:extLst>
              <a:ext uri="{FF2B5EF4-FFF2-40B4-BE49-F238E27FC236}">
                <a16:creationId xmlns:a16="http://schemas.microsoft.com/office/drawing/2014/main" id="{32D35F0B-6798-415C-A64F-A9E46EF275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4687" y="4746766"/>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8" descr="{STATUS_IMAGE}{REPLACEMENT}6">
            <a:extLst>
              <a:ext uri="{FF2B5EF4-FFF2-40B4-BE49-F238E27FC236}">
                <a16:creationId xmlns:a16="http://schemas.microsoft.com/office/drawing/2014/main" id="{9A116BB3-D944-4DBE-AAD0-D61D1CE6D0B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8910" y="4746766"/>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8" descr="{STATUS_IMAGE}{REPLACEMENT}7">
            <a:extLst>
              <a:ext uri="{FF2B5EF4-FFF2-40B4-BE49-F238E27FC236}">
                <a16:creationId xmlns:a16="http://schemas.microsoft.com/office/drawing/2014/main" id="{9A116BB3-D944-4DBE-AAD0-D61D1CE6D0B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8910" y="5117606"/>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5" descr="{PROJECT_MODEL_IMAGE}">
            <a:extLst>
              <a:ext uri="{FF2B5EF4-FFF2-40B4-BE49-F238E27FC236}">
                <a16:creationId xmlns:a16="http://schemas.microsoft.com/office/drawing/2014/main" id="{4F67BE8A-2AF4-4C83-939A-36921D5E42DF}"/>
              </a:ext>
            </a:extLst>
          </p:cNvPr>
          <p:cNvPicPr>
            <a:picLocks noChangeAspect="1"/>
          </p:cNvPicPr>
          <p:nvPr/>
        </p:nvPicPr>
        <p:blipFill>
          <a:blip r:embed="rId6"/>
          <a:stretch>
            <a:fillRect/>
          </a:stretch>
        </p:blipFill>
        <p:spPr>
          <a:xfrm>
            <a:off x="1401002" y="1943373"/>
            <a:ext cx="9248775" cy="685800"/>
          </a:xfrm>
          <a:prstGeom prst="rect">
            <a:avLst/>
          </a:prstGeom>
        </p:spPr>
      </p:pic>
      <p:sp>
        <p:nvSpPr>
          <p:cNvPr id="22" name="Platshållare för sidfot 1">
            <a:extLst>
              <a:ext uri="{FF2B5EF4-FFF2-40B4-BE49-F238E27FC236}">
                <a16:creationId xmlns:a16="http://schemas.microsoft.com/office/drawing/2014/main" id="{95D69836-98DE-4E7F-8E5D-4F324F35C759}"/>
              </a:ext>
            </a:extLst>
          </p:cNvPr>
          <p:cNvSpPr>
            <a:spLocks noGrp="1"/>
          </p:cNvSpPr>
          <p:nvPr/>
        </p:nvSpPr>
        <p:spPr>
          <a:xfrm>
            <a:off x="5764119" y="446700"/>
            <a:ext cx="4783183" cy="365125"/>
          </a:xfrm>
          <a:prstGeom prst="rect">
            <a:avLst/>
          </a:prstGeom>
        </p:spPr>
        <p:txBody>
          <a:bodyPr vert="horz" lIns="91440" tIns="45720" rIns="91440" bIns="45720" rtlCol="0" anchor="ctr"/>
          <a:lstStyle>
            <a:defPPr>
              <a:defRPr lang="sv-SE"/>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dirty="0">
                <a:solidFill>
                  <a:srgbClr val="FF0000"/>
                </a:solidFill>
              </a:rPr>
              <a:t>RAPPORT FRÅN DITT PROJEKT I ANTURA PROJEKTSTYR SKA ANVÄNDAS</a:t>
            </a:r>
          </a:p>
          <a:p>
            <a:r>
              <a:rPr lang="sv-SE" dirty="0">
                <a:solidFill>
                  <a:srgbClr val="FF0000"/>
                </a:solidFill>
              </a:rPr>
              <a:t>SIDORNA OM EKONOMI ENLIGT DENNA MALL SKA ANVÄNDAS</a:t>
            </a:r>
          </a:p>
        </p:txBody>
      </p:sp>
    </p:spTree>
    <p:extLst>
      <p:ext uri="{BB962C8B-B14F-4D97-AF65-F5344CB8AC3E}">
        <p14:creationId xmlns:p14="http://schemas.microsoft.com/office/powerpoint/2010/main" val="183794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LOGOTYPE}">
            <a:extLst>
              <a:ext uri="{FF2B5EF4-FFF2-40B4-BE49-F238E27FC236}">
                <a16:creationId xmlns:a16="http://schemas.microsoft.com/office/drawing/2014/main" id="{C400BBB6-51C8-41B2-8366-936DB422B9BB}"/>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16374" y="446700"/>
            <a:ext cx="1114425" cy="381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4689B57-99C3-466B-BD19-3D4C9708E3EE}"/>
              </a:ext>
            </a:extLst>
          </p:cNvPr>
          <p:cNvSpPr txBox="1"/>
          <p:nvPr/>
        </p:nvSpPr>
        <p:spPr>
          <a:xfrm>
            <a:off x="324000" y="385200"/>
            <a:ext cx="5976000" cy="460800"/>
          </a:xfrm>
          <a:prstGeom prst="rect">
            <a:avLst/>
          </a:prstGeom>
          <a:noFill/>
        </p:spPr>
        <p:txBody>
          <a:bodyPr wrap="square" rtlCol="0">
            <a:spAutoFit/>
          </a:bodyPr>
          <a:lstStyle/>
          <a:p>
            <a:r>
              <a:rPr lang="sv-SE" sz="2000">
                <a:solidFill>
                  <a:schemeClr val="bg1">
                    <a:lumMod val="50000"/>
                  </a:schemeClr>
                </a:solidFill>
                <a:latin typeface="Bahnschrift Light" panose="020B0502040204020203" pitchFamily="34" charset="0"/>
                <a:ea typeface="+mj-ea"/>
                <a:cs typeface="+mj-cs"/>
              </a:rPr>
              <a:t>Statusrapport</a:t>
            </a:r>
          </a:p>
        </p:txBody>
      </p:sp>
      <p:sp>
        <p:nvSpPr>
          <p:cNvPr id="5" name="TextBox 4">
            <a:extLst>
              <a:ext uri="{FF2B5EF4-FFF2-40B4-BE49-F238E27FC236}">
                <a16:creationId xmlns:a16="http://schemas.microsoft.com/office/drawing/2014/main" id="{A2B186D1-8FD1-4317-AC95-85D1C1950E73}"/>
              </a:ext>
            </a:extLst>
          </p:cNvPr>
          <p:cNvSpPr txBox="1"/>
          <p:nvPr/>
        </p:nvSpPr>
        <p:spPr>
          <a:xfrm>
            <a:off x="435600" y="997200"/>
            <a:ext cx="11089234" cy="792000"/>
          </a:xfrm>
          <a:prstGeom prst="rect">
            <a:avLst/>
          </a:prstGeom>
          <a:noFill/>
        </p:spPr>
        <p:txBody>
          <a:bodyPr wrap="square" rtlCol="0">
            <a:spAutoFit/>
          </a:bodyPr>
          <a:lstStyle/>
          <a:p>
            <a:r>
              <a:rPr lang="sv-SE" sz="4000">
                <a:latin typeface="Bahnschrift" panose="020B0502040204020203" pitchFamily="34" charset="0"/>
              </a:rPr>
              <a:t>Upphandlingsinriktning</a:t>
            </a:r>
          </a:p>
        </p:txBody>
      </p:sp>
      <p:sp>
        <p:nvSpPr>
          <p:cNvPr id="6" name="Platshållare för sidfot 1">
            <a:extLst>
              <a:ext uri="{FF2B5EF4-FFF2-40B4-BE49-F238E27FC236}">
                <a16:creationId xmlns:a16="http://schemas.microsoft.com/office/drawing/2014/main" id="{CBD1C12D-FCFB-4B68-80C0-6C063566FE9A}"/>
              </a:ext>
            </a:extLst>
          </p:cNvPr>
          <p:cNvSpPr>
            <a:spLocks noGrp="1"/>
          </p:cNvSpPr>
          <p:nvPr/>
        </p:nvSpPr>
        <p:spPr>
          <a:xfrm>
            <a:off x="5764119" y="446700"/>
            <a:ext cx="4783183" cy="365125"/>
          </a:xfrm>
          <a:prstGeom prst="rect">
            <a:avLst/>
          </a:prstGeom>
        </p:spPr>
        <p:txBody>
          <a:bodyPr vert="horz" lIns="91440" tIns="45720" rIns="91440" bIns="45720" rtlCol="0" anchor="ctr"/>
          <a:lstStyle>
            <a:defPPr>
              <a:defRPr lang="sv-SE"/>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dirty="0">
                <a:solidFill>
                  <a:srgbClr val="FF0000"/>
                </a:solidFill>
              </a:rPr>
              <a:t>RAPPORT FRÅN DITT PROJEKT I ANTURA PROJEKTSTYR SKA ANVÄNDAS</a:t>
            </a:r>
          </a:p>
          <a:p>
            <a:r>
              <a:rPr lang="sv-SE" dirty="0">
                <a:solidFill>
                  <a:srgbClr val="FF0000"/>
                </a:solidFill>
              </a:rPr>
              <a:t>SIDORNA OM EKONOMI ENLIGT DENNA MALL SKA ANVÄNDAS</a:t>
            </a:r>
          </a:p>
        </p:txBody>
      </p:sp>
      <p:graphicFrame>
        <p:nvGraphicFramePr>
          <p:cNvPr id="3" name="Tabell 2">
            <a:extLst>
              <a:ext uri="{FF2B5EF4-FFF2-40B4-BE49-F238E27FC236}">
                <a16:creationId xmlns:a16="http://schemas.microsoft.com/office/drawing/2014/main" id="{E6FC8B19-4B68-49C3-9994-130CEFB977A1}"/>
              </a:ext>
            </a:extLst>
          </p:cNvPr>
          <p:cNvGraphicFramePr>
            <a:graphicFrameLocks noGrp="1"/>
          </p:cNvGraphicFramePr>
          <p:nvPr>
            <p:extLst>
              <p:ext uri="{D42A27DB-BD31-4B8C-83A1-F6EECF244321}">
                <p14:modId xmlns:p14="http://schemas.microsoft.com/office/powerpoint/2010/main" val="787489408"/>
              </p:ext>
            </p:extLst>
          </p:nvPr>
        </p:nvGraphicFramePr>
        <p:xfrm>
          <a:off x="711447" y="2195995"/>
          <a:ext cx="9048373" cy="622935"/>
        </p:xfrm>
        <a:graphic>
          <a:graphicData uri="http://schemas.openxmlformats.org/drawingml/2006/table">
            <a:tbl>
              <a:tblPr/>
              <a:tblGrid>
                <a:gridCol w="9048373">
                  <a:extLst>
                    <a:ext uri="{9D8B030D-6E8A-4147-A177-3AD203B41FA5}">
                      <a16:colId xmlns:a16="http://schemas.microsoft.com/office/drawing/2014/main" val="1540043096"/>
                    </a:ext>
                  </a:extLst>
                </a:gridCol>
              </a:tblGrid>
              <a:tr h="161925">
                <a:tc>
                  <a:txBody>
                    <a:bodyPr/>
                    <a:lstStyle/>
                    <a:p>
                      <a:pPr fontAlgn="t"/>
                      <a:r>
                        <a:rPr lang="sv-SE" dirty="0">
                          <a:effectLst/>
                        </a:rPr>
                        <a:t>Upphandling av en projekteringsorganisation inledningsvis. </a:t>
                      </a:r>
                      <a:br>
                        <a:rPr lang="sv-SE" dirty="0">
                          <a:effectLst/>
                        </a:rPr>
                      </a:br>
                      <a:endParaRPr lang="sv-SE" dirty="0">
                        <a:effectLst/>
                      </a:endParaRPr>
                    </a:p>
                  </a:txBody>
                  <a:tcPr marL="47625" marR="47625" marT="28575">
                    <a:lnL w="9525" cap="flat" cmpd="sng" algn="ctr">
                      <a:solidFill>
                        <a:srgbClr val="E8E8EA"/>
                      </a:solidFill>
                      <a:prstDash val="solid"/>
                      <a:round/>
                      <a:headEnd type="none" w="med" len="med"/>
                      <a:tailEnd type="none" w="med" len="med"/>
                    </a:lnL>
                    <a:lnR w="9525" cap="flat" cmpd="sng" algn="ctr">
                      <a:solidFill>
                        <a:srgbClr val="E8E8EA"/>
                      </a:solidFill>
                      <a:prstDash val="solid"/>
                      <a:round/>
                      <a:headEnd type="none" w="med" len="med"/>
                      <a:tailEnd type="none" w="med" len="med"/>
                    </a:lnR>
                    <a:lnT>
                      <a:noFill/>
                    </a:lnT>
                    <a:lnB w="9525" cap="flat" cmpd="sng" algn="ctr">
                      <a:solidFill>
                        <a:srgbClr val="EEEFF1"/>
                      </a:solidFill>
                      <a:prstDash val="solid"/>
                      <a:round/>
                      <a:headEnd type="none" w="med" len="med"/>
                      <a:tailEnd type="none" w="med" len="med"/>
                    </a:lnB>
                    <a:solidFill>
                      <a:srgbClr val="FFFFFF"/>
                    </a:solidFill>
                  </a:tcPr>
                </a:tc>
                <a:extLst>
                  <a:ext uri="{0D108BD9-81ED-4DB2-BD59-A6C34878D82A}">
                    <a16:rowId xmlns:a16="http://schemas.microsoft.com/office/drawing/2014/main" val="2266001956"/>
                  </a:ext>
                </a:extLst>
              </a:tr>
            </a:tbl>
          </a:graphicData>
        </a:graphic>
      </p:graphicFrame>
    </p:spTree>
    <p:extLst>
      <p:ext uri="{BB962C8B-B14F-4D97-AF65-F5344CB8AC3E}">
        <p14:creationId xmlns:p14="http://schemas.microsoft.com/office/powerpoint/2010/main" val="390174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LOGOTYPE}">
            <a:extLst>
              <a:ext uri="{FF2B5EF4-FFF2-40B4-BE49-F238E27FC236}">
                <a16:creationId xmlns:a16="http://schemas.microsoft.com/office/drawing/2014/main" id="{7E8A58F3-BE84-4186-9E06-75335B7E2A19}"/>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16375" y="446700"/>
            <a:ext cx="1114425" cy="381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7" descr="{RISK_TABLE}">
            <a:extLst>
              <a:ext uri="{FF2B5EF4-FFF2-40B4-BE49-F238E27FC236}">
                <a16:creationId xmlns:a16="http://schemas.microsoft.com/office/drawing/2014/main" id="{599F9707-2AF8-4EE6-AAC0-49DA3C79AEFA}"/>
              </a:ext>
            </a:extLst>
          </p:cNvPr>
          <p:cNvGraphicFramePr>
            <a:graphicFrameLocks noGrp="1"/>
          </p:cNvGraphicFramePr>
          <p:nvPr>
            <p:extLst>
              <p:ext uri="{D42A27DB-BD31-4B8C-83A1-F6EECF244321}">
                <p14:modId xmlns:p14="http://schemas.microsoft.com/office/powerpoint/2010/main" val="3669684090"/>
              </p:ext>
            </p:extLst>
          </p:nvPr>
        </p:nvGraphicFramePr>
        <p:xfrm>
          <a:off x="572300" y="1922400"/>
          <a:ext cx="10958498" cy="737942"/>
        </p:xfrm>
        <a:graphic>
          <a:graphicData uri="http://schemas.openxmlformats.org/drawingml/2006/table">
            <a:tbl>
              <a:tblPr firstRow="1" bandRow="1">
                <a:tableStyleId>{5C22544A-7EE6-4342-B048-85BDC9FD1C3A}</a:tableStyleId>
              </a:tblPr>
              <a:tblGrid>
                <a:gridCol w="3916515">
                  <a:extLst>
                    <a:ext uri="{9D8B030D-6E8A-4147-A177-3AD203B41FA5}">
                      <a16:colId xmlns:a16="http://schemas.microsoft.com/office/drawing/2014/main" val="4187700365"/>
                    </a:ext>
                  </a:extLst>
                </a:gridCol>
                <a:gridCol w="616203">
                  <a:extLst>
                    <a:ext uri="{9D8B030D-6E8A-4147-A177-3AD203B41FA5}">
                      <a16:colId xmlns:a16="http://schemas.microsoft.com/office/drawing/2014/main" val="815229931"/>
                    </a:ext>
                  </a:extLst>
                </a:gridCol>
                <a:gridCol w="564851">
                  <a:extLst>
                    <a:ext uri="{9D8B030D-6E8A-4147-A177-3AD203B41FA5}">
                      <a16:colId xmlns:a16="http://schemas.microsoft.com/office/drawing/2014/main" val="3776649765"/>
                    </a:ext>
                  </a:extLst>
                </a:gridCol>
                <a:gridCol w="757413">
                  <a:extLst>
                    <a:ext uri="{9D8B030D-6E8A-4147-A177-3AD203B41FA5}">
                      <a16:colId xmlns:a16="http://schemas.microsoft.com/office/drawing/2014/main" val="2366840016"/>
                    </a:ext>
                  </a:extLst>
                </a:gridCol>
                <a:gridCol w="770251">
                  <a:extLst>
                    <a:ext uri="{9D8B030D-6E8A-4147-A177-3AD203B41FA5}">
                      <a16:colId xmlns:a16="http://schemas.microsoft.com/office/drawing/2014/main" val="2022687445"/>
                    </a:ext>
                  </a:extLst>
                </a:gridCol>
                <a:gridCol w="1553339">
                  <a:extLst>
                    <a:ext uri="{9D8B030D-6E8A-4147-A177-3AD203B41FA5}">
                      <a16:colId xmlns:a16="http://schemas.microsoft.com/office/drawing/2014/main" val="4185839819"/>
                    </a:ext>
                  </a:extLst>
                </a:gridCol>
                <a:gridCol w="2779926">
                  <a:extLst>
                    <a:ext uri="{9D8B030D-6E8A-4147-A177-3AD203B41FA5}">
                      <a16:colId xmlns:a16="http://schemas.microsoft.com/office/drawing/2014/main" val="1294905728"/>
                    </a:ext>
                  </a:extLst>
                </a:gridCol>
              </a:tblGrid>
              <a:tr h="3689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Bahnschrift SemiBold" panose="020B0502040204020203" pitchFamily="34" charset="0"/>
                        </a:rPr>
                        <a:t>Risk</a:t>
                      </a:r>
                      <a:endParaRPr lang="en-SE" dirty="0">
                        <a:latin typeface="Bahnschrift SemiBold" panose="020B0502040204020203" pitchFamily="34" charset="0"/>
                      </a:endParaRPr>
                    </a:p>
                  </a:txBody>
                  <a:tcPr>
                    <a:solidFill>
                      <a:srgbClr val="595959"/>
                    </a:solidFill>
                  </a:tcPr>
                </a:tc>
                <a:tc>
                  <a:txBody>
                    <a:bodyPr/>
                    <a:lstStyle/>
                    <a:p>
                      <a:pPr algn="l"/>
                      <a:r>
                        <a:rPr lang="en-US">
                          <a:solidFill>
                            <a:schemeClr val="bg1"/>
                          </a:solidFill>
                          <a:latin typeface="Bahnschrift SemiBold" panose="020B0502040204020203" pitchFamily="34" charset="0"/>
                        </a:rPr>
                        <a:t>S</a:t>
                      </a:r>
                      <a:endParaRPr lang="en-SE">
                        <a:solidFill>
                          <a:schemeClr val="bg1"/>
                        </a:solidFill>
                        <a:latin typeface="Bahnschrift SemiBold" panose="020B0502040204020203" pitchFamily="34" charset="0"/>
                      </a:endParaRPr>
                    </a:p>
                  </a:txBody>
                  <a:tcPr>
                    <a:solidFill>
                      <a:srgbClr val="59595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solidFill>
                            <a:schemeClr val="bg1"/>
                          </a:solidFill>
                          <a:latin typeface="Bahnschrift SemiBold" panose="020B0502040204020203" pitchFamily="34" charset="0"/>
                        </a:rPr>
                        <a:t>K</a:t>
                      </a:r>
                      <a:endParaRPr lang="en-SE">
                        <a:solidFill>
                          <a:schemeClr val="bg1"/>
                        </a:solidFill>
                        <a:latin typeface="Bahnschrift SemiBold" panose="020B0502040204020203" pitchFamily="34" charset="0"/>
                      </a:endParaRPr>
                    </a:p>
                  </a:txBody>
                  <a:tcPr>
                    <a:solidFill>
                      <a:srgbClr val="59595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solidFill>
                            <a:schemeClr val="bg1"/>
                          </a:solidFill>
                          <a:latin typeface="Bahnschrift SemiBold" panose="020B0502040204020203" pitchFamily="34" charset="0"/>
                        </a:rPr>
                        <a:t>S*K</a:t>
                      </a:r>
                      <a:endParaRPr lang="en-SE">
                        <a:solidFill>
                          <a:schemeClr val="bg1"/>
                        </a:solidFill>
                        <a:latin typeface="Bahnschrift SemiBold" panose="020B0502040204020203" pitchFamily="34" charset="0"/>
                      </a:endParaRPr>
                    </a:p>
                  </a:txBody>
                  <a:tcPr>
                    <a:solidFill>
                      <a:srgbClr val="59595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solidFill>
                            <a:schemeClr val="bg1"/>
                          </a:solidFill>
                          <a:latin typeface="Bahnschrift SemiBold" panose="020B0502040204020203" pitchFamily="34" charset="0"/>
                        </a:rPr>
                        <a:t>RV</a:t>
                      </a:r>
                      <a:endParaRPr lang="en-SE">
                        <a:solidFill>
                          <a:schemeClr val="bg1"/>
                        </a:solidFill>
                        <a:latin typeface="Bahnschrift SemiBold" panose="020B0502040204020203" pitchFamily="34" charset="0"/>
                      </a:endParaRPr>
                    </a:p>
                  </a:txBody>
                  <a:tcPr>
                    <a:solidFill>
                      <a:srgbClr val="59595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solidFill>
                            <a:schemeClr val="bg1"/>
                          </a:solidFill>
                          <a:latin typeface="Bahnschrift SemiBold" panose="020B0502040204020203" pitchFamily="34" charset="0"/>
                        </a:rPr>
                        <a:t>Åtgärder</a:t>
                      </a:r>
                      <a:endParaRPr lang="en-SE">
                        <a:solidFill>
                          <a:schemeClr val="bg1"/>
                        </a:solidFill>
                        <a:latin typeface="Bahnschrift SemiBold" panose="020B0502040204020203" pitchFamily="34" charset="0"/>
                      </a:endParaRPr>
                    </a:p>
                  </a:txBody>
                  <a:tcPr>
                    <a:solidFill>
                      <a:srgbClr val="59595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solidFill>
                            <a:schemeClr val="bg1"/>
                          </a:solidFill>
                          <a:latin typeface="Bahnschrift SemiBold" panose="020B0502040204020203" pitchFamily="34" charset="0"/>
                        </a:rPr>
                        <a:t>Ägare</a:t>
                      </a:r>
                      <a:endParaRPr lang="en-SE">
                        <a:solidFill>
                          <a:schemeClr val="bg1"/>
                        </a:solidFill>
                        <a:latin typeface="Bahnschrift SemiBold" panose="020B0502040204020203" pitchFamily="34" charset="0"/>
                      </a:endParaRPr>
                    </a:p>
                  </a:txBody>
                  <a:tcPr>
                    <a:solidFill>
                      <a:srgbClr val="595959"/>
                    </a:solidFill>
                  </a:tcPr>
                </a:tc>
                <a:extLst>
                  <a:ext uri="{0D108BD9-81ED-4DB2-BD59-A6C34878D82A}">
                    <a16:rowId xmlns:a16="http://schemas.microsoft.com/office/drawing/2014/main" val="426306997"/>
                  </a:ext>
                </a:extLst>
              </a:tr>
              <a:tr h="368971">
                <a:tc>
                  <a:txBody>
                    <a:bodyPr/>
                    <a:lstStyle/>
                    <a:p>
                      <a:endParaRPr lang="en-SE">
                        <a:latin typeface="Bahnschrift SemiLight" panose="020B0502040204020203" pitchFamily="34" charset="0"/>
                      </a:endParaRPr>
                    </a:p>
                  </a:txBody>
                  <a:tcPr>
                    <a:solidFill>
                      <a:schemeClr val="bg1">
                        <a:lumMod val="95000"/>
                      </a:schemeClr>
                    </a:solidFill>
                  </a:tcPr>
                </a:tc>
                <a:tc>
                  <a:txBody>
                    <a:bodyPr/>
                    <a:lstStyle/>
                    <a:p>
                      <a:pPr algn="r"/>
                      <a:endParaRPr lang="en-SE" sz="1600"/>
                    </a:p>
                  </a:txBody>
                  <a:tcPr>
                    <a:solidFill>
                      <a:schemeClr val="bg1">
                        <a:lumMod val="95000"/>
                      </a:schemeClr>
                    </a:solidFill>
                  </a:tcPr>
                </a:tc>
                <a:tc>
                  <a:txBody>
                    <a:bodyPr/>
                    <a:lstStyle/>
                    <a:p>
                      <a:pPr algn="r"/>
                      <a:endParaRPr lang="en-SE" sz="1600"/>
                    </a:p>
                  </a:txBody>
                  <a:tcPr>
                    <a:solidFill>
                      <a:schemeClr val="bg1">
                        <a:lumMod val="95000"/>
                      </a:schemeClr>
                    </a:solidFill>
                  </a:tcPr>
                </a:tc>
                <a:tc>
                  <a:txBody>
                    <a:bodyPr/>
                    <a:lstStyle/>
                    <a:p>
                      <a:pPr algn="r"/>
                      <a:endParaRPr lang="en-SE" sz="1600"/>
                    </a:p>
                  </a:txBody>
                  <a:tcPr>
                    <a:solidFill>
                      <a:schemeClr val="bg1">
                        <a:lumMod val="95000"/>
                      </a:schemeClr>
                    </a:solidFill>
                  </a:tcPr>
                </a:tc>
                <a:tc>
                  <a:txBody>
                    <a:bodyPr/>
                    <a:lstStyle/>
                    <a:p>
                      <a:pPr algn="ctr"/>
                      <a:endParaRPr lang="en-SE" sz="1600"/>
                    </a:p>
                  </a:txBody>
                  <a:tcPr>
                    <a:solidFill>
                      <a:schemeClr val="bg1">
                        <a:lumMod val="95000"/>
                      </a:schemeClr>
                    </a:solidFill>
                  </a:tcPr>
                </a:tc>
                <a:tc>
                  <a:txBody>
                    <a:bodyPr/>
                    <a:lstStyle/>
                    <a:p>
                      <a:pPr algn="l"/>
                      <a:endParaRPr lang="en-SE" sz="1600"/>
                    </a:p>
                  </a:txBody>
                  <a:tcPr>
                    <a:solidFill>
                      <a:schemeClr val="bg1">
                        <a:lumMod val="95000"/>
                      </a:schemeClr>
                    </a:solidFill>
                  </a:tcPr>
                </a:tc>
                <a:tc>
                  <a:txBody>
                    <a:bodyPr/>
                    <a:lstStyle/>
                    <a:p>
                      <a:pPr algn="r"/>
                      <a:endParaRPr lang="en-SE" sz="1600" dirty="0"/>
                    </a:p>
                  </a:txBody>
                  <a:tcPr>
                    <a:solidFill>
                      <a:schemeClr val="bg1">
                        <a:lumMod val="95000"/>
                      </a:schemeClr>
                    </a:solidFill>
                  </a:tcPr>
                </a:tc>
                <a:extLst>
                  <a:ext uri="{0D108BD9-81ED-4DB2-BD59-A6C34878D82A}">
                    <a16:rowId xmlns:a16="http://schemas.microsoft.com/office/drawing/2014/main" val="3332937835"/>
                  </a:ext>
                </a:extLst>
              </a:tr>
            </a:tbl>
          </a:graphicData>
        </a:graphic>
      </p:graphicFrame>
      <p:sp>
        <p:nvSpPr>
          <p:cNvPr id="4" name="TextBox 3">
            <a:extLst>
              <a:ext uri="{FF2B5EF4-FFF2-40B4-BE49-F238E27FC236}">
                <a16:creationId xmlns:a16="http://schemas.microsoft.com/office/drawing/2014/main" id="{F163CCA9-661A-4276-B434-B53EC2CB1E99}"/>
              </a:ext>
            </a:extLst>
          </p:cNvPr>
          <p:cNvSpPr txBox="1"/>
          <p:nvPr/>
        </p:nvSpPr>
        <p:spPr>
          <a:xfrm>
            <a:off x="324000" y="385200"/>
            <a:ext cx="5976000" cy="460800"/>
          </a:xfrm>
          <a:prstGeom prst="rect">
            <a:avLst/>
          </a:prstGeom>
          <a:noFill/>
        </p:spPr>
        <p:txBody>
          <a:bodyPr wrap="square" rtlCol="0">
            <a:spAutoFit/>
          </a:bodyPr>
          <a:lstStyle/>
          <a:p>
            <a:r>
              <a:rPr lang="sv-SE" sz="2000">
                <a:solidFill>
                  <a:schemeClr val="bg1">
                    <a:lumMod val="50000"/>
                  </a:schemeClr>
                </a:solidFill>
                <a:latin typeface="Bahnschrift Light" panose="020B0502040204020203" pitchFamily="34" charset="0"/>
              </a:rPr>
              <a:t>Statusrapport</a:t>
            </a:r>
            <a:endParaRPr lang="en-SE" sz="2000">
              <a:solidFill>
                <a:schemeClr val="bg1">
                  <a:lumMod val="50000"/>
                </a:schemeClr>
              </a:solidFill>
              <a:latin typeface="Bahnschrift Light" panose="020B0502040204020203" pitchFamily="34" charset="0"/>
            </a:endParaRPr>
          </a:p>
        </p:txBody>
      </p:sp>
      <p:sp>
        <p:nvSpPr>
          <p:cNvPr id="9" name="TextBox 8">
            <a:extLst>
              <a:ext uri="{FF2B5EF4-FFF2-40B4-BE49-F238E27FC236}">
                <a16:creationId xmlns:a16="http://schemas.microsoft.com/office/drawing/2014/main" id="{F1344D36-656A-4B4F-88AB-E8060D75EF05}"/>
              </a:ext>
            </a:extLst>
          </p:cNvPr>
          <p:cNvSpPr txBox="1"/>
          <p:nvPr/>
        </p:nvSpPr>
        <p:spPr>
          <a:xfrm>
            <a:off x="435600" y="997200"/>
            <a:ext cx="9237600" cy="792000"/>
          </a:xfrm>
          <a:prstGeom prst="rect">
            <a:avLst/>
          </a:prstGeom>
          <a:noFill/>
        </p:spPr>
        <p:txBody>
          <a:bodyPr wrap="square" rtlCol="0">
            <a:spAutoFit/>
          </a:bodyPr>
          <a:lstStyle/>
          <a:p>
            <a:r>
              <a:rPr lang="en-US" sz="4000">
                <a:latin typeface="Bahnschrift" panose="020B0502040204020203" pitchFamily="34" charset="0"/>
                <a:ea typeface="+mj-ea"/>
                <a:cs typeface="+mj-cs"/>
              </a:rPr>
              <a:t>Öppna risker</a:t>
            </a:r>
            <a:endParaRPr lang="sv-SE" sz="4000">
              <a:latin typeface="Bahnschrift" panose="020B0502040204020203" pitchFamily="34" charset="0"/>
              <a:ea typeface="+mj-ea"/>
              <a:cs typeface="+mj-cs"/>
            </a:endParaRPr>
          </a:p>
        </p:txBody>
      </p:sp>
      <p:pic>
        <p:nvPicPr>
          <p:cNvPr id="5" name="Picture 4" descr="{RISK_VALUE_IDENTIFIER}{REPLACEMENT}1">
            <a:extLst>
              <a:ext uri="{FF2B5EF4-FFF2-40B4-BE49-F238E27FC236}">
                <a16:creationId xmlns:a16="http://schemas.microsoft.com/office/drawing/2014/main" id="{D0DD01F6-F7B8-4278-8655-383952B177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39376" y="2399656"/>
            <a:ext cx="152400" cy="152400"/>
          </a:xfrm>
          <a:prstGeom prst="rect">
            <a:avLst/>
          </a:prstGeom>
        </p:spPr>
      </p:pic>
      <p:sp>
        <p:nvSpPr>
          <p:cNvPr id="10" name="Platshållare för sidfot 1">
            <a:extLst>
              <a:ext uri="{FF2B5EF4-FFF2-40B4-BE49-F238E27FC236}">
                <a16:creationId xmlns:a16="http://schemas.microsoft.com/office/drawing/2014/main" id="{115BAE9C-2972-4881-AC55-1F76830AE7B3}"/>
              </a:ext>
            </a:extLst>
          </p:cNvPr>
          <p:cNvSpPr>
            <a:spLocks noGrp="1"/>
          </p:cNvSpPr>
          <p:nvPr/>
        </p:nvSpPr>
        <p:spPr>
          <a:xfrm>
            <a:off x="5764119" y="446700"/>
            <a:ext cx="4783183" cy="365125"/>
          </a:xfrm>
          <a:prstGeom prst="rect">
            <a:avLst/>
          </a:prstGeom>
        </p:spPr>
        <p:txBody>
          <a:bodyPr vert="horz" lIns="91440" tIns="45720" rIns="91440" bIns="45720" rtlCol="0" anchor="ctr"/>
          <a:lstStyle>
            <a:defPPr>
              <a:defRPr lang="sv-SE"/>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dirty="0">
                <a:solidFill>
                  <a:srgbClr val="FF0000"/>
                </a:solidFill>
              </a:rPr>
              <a:t>RAPPORT FRÅN DITT PROJEKT I ANTURA PROJEKTSTYR SKA ANVÄNDAS</a:t>
            </a:r>
          </a:p>
          <a:p>
            <a:r>
              <a:rPr lang="sv-SE" dirty="0">
                <a:solidFill>
                  <a:srgbClr val="FF0000"/>
                </a:solidFill>
              </a:rPr>
              <a:t>SIDORNA OM EKONOMI ENLIGT DENNA MALL SKA ANVÄNDAS</a:t>
            </a:r>
          </a:p>
        </p:txBody>
      </p:sp>
      <p:pic>
        <p:nvPicPr>
          <p:cNvPr id="3" name="Bildobjekt 2">
            <a:extLst>
              <a:ext uri="{FF2B5EF4-FFF2-40B4-BE49-F238E27FC236}">
                <a16:creationId xmlns:a16="http://schemas.microsoft.com/office/drawing/2014/main" id="{EE6E9FA1-D8D4-4132-8804-2599F8E852B5}"/>
              </a:ext>
            </a:extLst>
          </p:cNvPr>
          <p:cNvPicPr>
            <a:picLocks noChangeAspect="1"/>
          </p:cNvPicPr>
          <p:nvPr/>
        </p:nvPicPr>
        <p:blipFill>
          <a:blip r:embed="rId4"/>
          <a:stretch>
            <a:fillRect/>
          </a:stretch>
        </p:blipFill>
        <p:spPr>
          <a:xfrm>
            <a:off x="180975" y="1738312"/>
            <a:ext cx="11830050" cy="3381375"/>
          </a:xfrm>
          <a:prstGeom prst="rect">
            <a:avLst/>
          </a:prstGeom>
        </p:spPr>
      </p:pic>
    </p:spTree>
    <p:extLst>
      <p:ext uri="{BB962C8B-B14F-4D97-AF65-F5344CB8AC3E}">
        <p14:creationId xmlns:p14="http://schemas.microsoft.com/office/powerpoint/2010/main" val="1522732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descr="{COST_EFFECT_TABLE}">
            <a:extLst>
              <a:ext uri="{FF2B5EF4-FFF2-40B4-BE49-F238E27FC236}">
                <a16:creationId xmlns:a16="http://schemas.microsoft.com/office/drawing/2014/main" id="{B45E4567-6F96-4E5D-ACC4-596DAD1266C9}"/>
              </a:ext>
            </a:extLst>
          </p:cNvPr>
          <p:cNvGraphicFramePr>
            <a:graphicFrameLocks noGrp="1"/>
          </p:cNvGraphicFramePr>
          <p:nvPr>
            <p:extLst>
              <p:ext uri="{D42A27DB-BD31-4B8C-83A1-F6EECF244321}">
                <p14:modId xmlns:p14="http://schemas.microsoft.com/office/powerpoint/2010/main" val="947133618"/>
              </p:ext>
            </p:extLst>
          </p:nvPr>
        </p:nvGraphicFramePr>
        <p:xfrm>
          <a:off x="520278" y="1821423"/>
          <a:ext cx="10879241" cy="4879469"/>
        </p:xfrm>
        <a:graphic>
          <a:graphicData uri="http://schemas.openxmlformats.org/drawingml/2006/table">
            <a:tbl>
              <a:tblPr firstRow="1" bandRow="1">
                <a:tableStyleId>{5C22544A-7EE6-4342-B048-85BDC9FD1C3A}</a:tableStyleId>
              </a:tblPr>
              <a:tblGrid>
                <a:gridCol w="3319170">
                  <a:extLst>
                    <a:ext uri="{9D8B030D-6E8A-4147-A177-3AD203B41FA5}">
                      <a16:colId xmlns:a16="http://schemas.microsoft.com/office/drawing/2014/main" val="1219752844"/>
                    </a:ext>
                  </a:extLst>
                </a:gridCol>
                <a:gridCol w="1711381">
                  <a:extLst>
                    <a:ext uri="{9D8B030D-6E8A-4147-A177-3AD203B41FA5}">
                      <a16:colId xmlns:a16="http://schemas.microsoft.com/office/drawing/2014/main" val="2468171833"/>
                    </a:ext>
                  </a:extLst>
                </a:gridCol>
                <a:gridCol w="2011314">
                  <a:extLst>
                    <a:ext uri="{9D8B030D-6E8A-4147-A177-3AD203B41FA5}">
                      <a16:colId xmlns:a16="http://schemas.microsoft.com/office/drawing/2014/main" val="3026749178"/>
                    </a:ext>
                  </a:extLst>
                </a:gridCol>
                <a:gridCol w="1661528">
                  <a:extLst>
                    <a:ext uri="{9D8B030D-6E8A-4147-A177-3AD203B41FA5}">
                      <a16:colId xmlns:a16="http://schemas.microsoft.com/office/drawing/2014/main" val="3776318267"/>
                    </a:ext>
                  </a:extLst>
                </a:gridCol>
                <a:gridCol w="2175848">
                  <a:extLst>
                    <a:ext uri="{9D8B030D-6E8A-4147-A177-3AD203B41FA5}">
                      <a16:colId xmlns:a16="http://schemas.microsoft.com/office/drawing/2014/main" val="3630390433"/>
                    </a:ext>
                  </a:extLst>
                </a:gridCol>
              </a:tblGrid>
              <a:tr h="349206">
                <a:tc>
                  <a:txBody>
                    <a:bodyPr/>
                    <a:lstStyle/>
                    <a:p>
                      <a:endParaRPr lang="en-SE" sz="1400"/>
                    </a:p>
                  </a:txBody>
                  <a:tcPr>
                    <a:solidFill>
                      <a:srgbClr val="595959"/>
                    </a:solidFill>
                  </a:tcPr>
                </a:tc>
                <a:tc>
                  <a:txBody>
                    <a:bodyPr/>
                    <a:lstStyle/>
                    <a:p>
                      <a:r>
                        <a:rPr lang="en-US" sz="1400"/>
                        <a:t>INVESTERING </a:t>
                      </a:r>
                      <a:endParaRPr lang="en-SE" sz="1400"/>
                    </a:p>
                  </a:txBody>
                  <a:tcPr>
                    <a:solidFill>
                      <a:srgbClr val="595959"/>
                    </a:solidFill>
                  </a:tcPr>
                </a:tc>
                <a:tc>
                  <a:txBody>
                    <a:bodyPr/>
                    <a:lstStyle/>
                    <a:p>
                      <a:r>
                        <a:rPr lang="sv-SE" sz="1400"/>
                        <a:t>REINVESTERING</a:t>
                      </a:r>
                      <a:endParaRPr lang="en-SE" sz="1400"/>
                    </a:p>
                  </a:txBody>
                  <a:tcPr>
                    <a:solidFill>
                      <a:srgbClr val="595959"/>
                    </a:solidFill>
                  </a:tcPr>
                </a:tc>
                <a:tc>
                  <a:txBody>
                    <a:bodyPr/>
                    <a:lstStyle/>
                    <a:p>
                      <a:r>
                        <a:rPr lang="sv-SE" sz="1400"/>
                        <a:t>DRIFT</a:t>
                      </a:r>
                      <a:endParaRPr lang="en-SE" sz="1400"/>
                    </a:p>
                  </a:txBody>
                  <a:tcPr>
                    <a:solidFill>
                      <a:srgbClr val="595959"/>
                    </a:solidFill>
                  </a:tcPr>
                </a:tc>
                <a:tc>
                  <a:txBody>
                    <a:bodyPr/>
                    <a:lstStyle/>
                    <a:p>
                      <a:r>
                        <a:rPr lang="en-US" sz="1400"/>
                        <a:t>SUMMA</a:t>
                      </a:r>
                      <a:endParaRPr lang="en-SE" sz="1400"/>
                    </a:p>
                  </a:txBody>
                  <a:tcPr>
                    <a:solidFill>
                      <a:srgbClr val="595959"/>
                    </a:solidFill>
                  </a:tcPr>
                </a:tc>
                <a:extLst>
                  <a:ext uri="{0D108BD9-81ED-4DB2-BD59-A6C34878D82A}">
                    <a16:rowId xmlns:a16="http://schemas.microsoft.com/office/drawing/2014/main" val="1555279360"/>
                  </a:ext>
                </a:extLst>
              </a:tr>
              <a:tr h="310845">
                <a:tc>
                  <a:txBody>
                    <a:bodyPr/>
                    <a:lstStyle/>
                    <a:p>
                      <a:r>
                        <a:rPr lang="sv-SE" sz="1400" dirty="0">
                          <a:latin typeface="Bahnschrift SemiLight" panose="020B0502040204020203" pitchFamily="34" charset="0"/>
                        </a:rPr>
                        <a:t>Projektkostnad Etapp 1</a:t>
                      </a:r>
                      <a:endParaRPr lang="en-SE" sz="1400" dirty="0">
                        <a:latin typeface="Bahnschrift SemiLight" panose="020B0502040204020203" pitchFamily="34" charset="0"/>
                      </a:endParaRPr>
                    </a:p>
                  </a:txBody>
                  <a:tcPr>
                    <a:solidFill>
                      <a:schemeClr val="bg1">
                        <a:lumMod val="95000"/>
                      </a:schemeClr>
                    </a:solidFill>
                  </a:tcPr>
                </a:tc>
                <a:tc>
                  <a:txBody>
                    <a:bodyPr/>
                    <a:lstStyle/>
                    <a:p>
                      <a:pPr algn="r"/>
                      <a:r>
                        <a:rPr lang="sv-SE" sz="1400" dirty="0"/>
                        <a:t>302 000 000 </a:t>
                      </a: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a:p>
                  </a:txBody>
                  <a:tcPr>
                    <a:solidFill>
                      <a:schemeClr val="bg1">
                        <a:lumMod val="95000"/>
                      </a:schemeClr>
                    </a:solidFill>
                  </a:tcPr>
                </a:tc>
                <a:extLst>
                  <a:ext uri="{0D108BD9-81ED-4DB2-BD59-A6C34878D82A}">
                    <a16:rowId xmlns:a16="http://schemas.microsoft.com/office/drawing/2014/main" val="1022564126"/>
                  </a:ext>
                </a:extLst>
              </a:tr>
              <a:tr h="310845">
                <a:tc>
                  <a:txBody>
                    <a:bodyPr/>
                    <a:lstStyle/>
                    <a:p>
                      <a:r>
                        <a:rPr lang="sv-SE" sz="1400" dirty="0">
                          <a:latin typeface="Bahnschrift SemiLight" panose="020B0502040204020203" pitchFamily="34" charset="0"/>
                        </a:rPr>
                        <a:t>Sporthall</a:t>
                      </a:r>
                      <a:endParaRPr lang="en-SE" sz="1400" dirty="0">
                        <a:latin typeface="Bahnschrift SemiLight" panose="020B0502040204020203" pitchFamily="34" charset="0"/>
                      </a:endParaRPr>
                    </a:p>
                  </a:txBody>
                  <a:tcPr>
                    <a:solidFill>
                      <a:schemeClr val="bg1">
                        <a:lumMod val="95000"/>
                      </a:schemeClr>
                    </a:solidFill>
                  </a:tcPr>
                </a:tc>
                <a:tc>
                  <a:txBody>
                    <a:bodyPr/>
                    <a:lstStyle/>
                    <a:p>
                      <a:pPr algn="r"/>
                      <a:r>
                        <a:rPr lang="sv-SE" sz="1400" dirty="0"/>
                        <a:t>117 000 000 </a:t>
                      </a:r>
                      <a:endParaRPr lang="en-SE" sz="1400" dirty="0"/>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a:p>
                  </a:txBody>
                  <a:tcPr>
                    <a:solidFill>
                      <a:schemeClr val="bg1">
                        <a:lumMod val="95000"/>
                      </a:schemeClr>
                    </a:solidFill>
                  </a:tcPr>
                </a:tc>
                <a:extLst>
                  <a:ext uri="{0D108BD9-81ED-4DB2-BD59-A6C34878D82A}">
                    <a16:rowId xmlns:a16="http://schemas.microsoft.com/office/drawing/2014/main" val="180311019"/>
                  </a:ext>
                </a:extLst>
              </a:tr>
              <a:tr h="310845">
                <a:tc>
                  <a:txBody>
                    <a:bodyPr/>
                    <a:lstStyle/>
                    <a:p>
                      <a:r>
                        <a:rPr lang="sv-SE" sz="1400" dirty="0">
                          <a:latin typeface="Bahnschrift SemiLight" panose="020B0502040204020203" pitchFamily="34" charset="0"/>
                        </a:rPr>
                        <a:t>Etapp 2</a:t>
                      </a:r>
                      <a:endParaRPr lang="en-SE" sz="1400" dirty="0">
                        <a:latin typeface="Bahnschrift SemiLight" panose="020B0502040204020203" pitchFamily="34" charset="0"/>
                      </a:endParaRPr>
                    </a:p>
                  </a:txBody>
                  <a:tcPr>
                    <a:solidFill>
                      <a:schemeClr val="bg1">
                        <a:lumMod val="95000"/>
                      </a:schemeClr>
                    </a:solidFill>
                  </a:tcPr>
                </a:tc>
                <a:tc>
                  <a:txBody>
                    <a:bodyPr/>
                    <a:lstStyle/>
                    <a:p>
                      <a:pPr algn="r"/>
                      <a:r>
                        <a:rPr lang="sv-SE" sz="1400" dirty="0"/>
                        <a:t>37 000 000 </a:t>
                      </a:r>
                      <a:endParaRPr lang="en-SE" sz="1400" dirty="0"/>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a:p>
                  </a:txBody>
                  <a:tcPr>
                    <a:solidFill>
                      <a:schemeClr val="bg1">
                        <a:lumMod val="95000"/>
                      </a:schemeClr>
                    </a:solidFill>
                  </a:tcPr>
                </a:tc>
                <a:extLst>
                  <a:ext uri="{0D108BD9-81ED-4DB2-BD59-A6C34878D82A}">
                    <a16:rowId xmlns:a16="http://schemas.microsoft.com/office/drawing/2014/main" val="3987256310"/>
                  </a:ext>
                </a:extLst>
              </a:tr>
              <a:tr h="310845">
                <a:tc>
                  <a:txBody>
                    <a:bodyPr/>
                    <a:lstStyle/>
                    <a:p>
                      <a:r>
                        <a:rPr lang="sv-SE" sz="1400" dirty="0">
                          <a:latin typeface="Bahnschrift SemiLight" panose="020B0502040204020203" pitchFamily="34" charset="0"/>
                        </a:rPr>
                        <a:t>Rivning </a:t>
                      </a:r>
                      <a:endParaRPr lang="en-SE" sz="1400" dirty="0">
                        <a:latin typeface="Bahnschrift SemiLight" panose="020B0502040204020203" pitchFamily="34" charset="0"/>
                      </a:endParaRPr>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sv-SE" sz="1400" dirty="0"/>
                        <a:t>7 100 000</a:t>
                      </a:r>
                      <a:endParaRPr lang="en-SE" sz="1400" dirty="0"/>
                    </a:p>
                  </a:txBody>
                  <a:tcPr>
                    <a:solidFill>
                      <a:schemeClr val="bg1">
                        <a:lumMod val="95000"/>
                      </a:schemeClr>
                    </a:solidFill>
                  </a:tcPr>
                </a:tc>
                <a:tc>
                  <a:txBody>
                    <a:bodyPr/>
                    <a:lstStyle/>
                    <a:p>
                      <a:pPr algn="r"/>
                      <a:endParaRPr lang="en-SE" sz="1400"/>
                    </a:p>
                  </a:txBody>
                  <a:tcPr>
                    <a:solidFill>
                      <a:schemeClr val="bg1">
                        <a:lumMod val="95000"/>
                      </a:schemeClr>
                    </a:solidFill>
                  </a:tcPr>
                </a:tc>
                <a:extLst>
                  <a:ext uri="{0D108BD9-81ED-4DB2-BD59-A6C34878D82A}">
                    <a16:rowId xmlns:a16="http://schemas.microsoft.com/office/drawing/2014/main" val="2291584836"/>
                  </a:ext>
                </a:extLst>
              </a:tr>
              <a:tr h="318236">
                <a:tc>
                  <a:txBody>
                    <a:bodyPr/>
                    <a:lstStyle/>
                    <a:p>
                      <a:r>
                        <a:rPr lang="sv-SE" sz="1400" dirty="0">
                          <a:latin typeface="Bahnschrift SemiLight" panose="020B0502040204020203" pitchFamily="34" charset="0"/>
                        </a:rPr>
                        <a:t>Utrangering</a:t>
                      </a:r>
                      <a:endParaRPr lang="en-SE" sz="1400" dirty="0">
                        <a:latin typeface="Bahnschrift SemiLight" panose="020B0502040204020203" pitchFamily="34" charset="0"/>
                      </a:endParaRPr>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sv-SE" sz="1400" dirty="0"/>
                        <a:t>3 087 657</a:t>
                      </a:r>
                      <a:endParaRPr lang="en-SE" sz="1400" dirty="0"/>
                    </a:p>
                  </a:txBody>
                  <a:tcPr>
                    <a:solidFill>
                      <a:schemeClr val="bg1">
                        <a:lumMod val="95000"/>
                      </a:schemeClr>
                    </a:solidFill>
                  </a:tcPr>
                </a:tc>
                <a:tc>
                  <a:txBody>
                    <a:bodyPr/>
                    <a:lstStyle/>
                    <a:p>
                      <a:pPr algn="r"/>
                      <a:endParaRPr lang="en-SE" sz="1400" dirty="0"/>
                    </a:p>
                  </a:txBody>
                  <a:tcPr>
                    <a:solidFill>
                      <a:schemeClr val="bg1">
                        <a:lumMod val="95000"/>
                      </a:schemeClr>
                    </a:solidFill>
                  </a:tcPr>
                </a:tc>
                <a:extLst>
                  <a:ext uri="{0D108BD9-81ED-4DB2-BD59-A6C34878D82A}">
                    <a16:rowId xmlns:a16="http://schemas.microsoft.com/office/drawing/2014/main" val="3257162400"/>
                  </a:ext>
                </a:extLst>
              </a:tr>
              <a:tr h="2199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dirty="0">
                          <a:latin typeface="Bahnschrift SemiLight" panose="020B0502040204020203" pitchFamily="34" charset="0"/>
                        </a:rPr>
                        <a:t>Varav Projektering </a:t>
                      </a:r>
                      <a:endParaRPr lang="en-SE" sz="1400" dirty="0">
                        <a:latin typeface="Bahnschrift SemiLight" panose="020B0502040204020203" pitchFamily="34" charset="0"/>
                      </a:endParaRPr>
                    </a:p>
                  </a:txBody>
                  <a:tcPr>
                    <a:solidFill>
                      <a:schemeClr val="bg1">
                        <a:lumMod val="95000"/>
                      </a:schemeClr>
                    </a:solidFill>
                  </a:tcPr>
                </a:tc>
                <a:tc>
                  <a:txBody>
                    <a:bodyPr/>
                    <a:lstStyle/>
                    <a:p>
                      <a:pPr algn="r"/>
                      <a:r>
                        <a:rPr lang="sv-SE" sz="1400" dirty="0"/>
                        <a:t>25 000 000</a:t>
                      </a:r>
                      <a:endParaRPr lang="en-SE" sz="1400" dirty="0"/>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a:p>
                  </a:txBody>
                  <a:tcPr>
                    <a:solidFill>
                      <a:schemeClr val="bg1">
                        <a:lumMod val="95000"/>
                      </a:schemeClr>
                    </a:solidFill>
                  </a:tcPr>
                </a:tc>
                <a:extLst>
                  <a:ext uri="{0D108BD9-81ED-4DB2-BD59-A6C34878D82A}">
                    <a16:rowId xmlns:a16="http://schemas.microsoft.com/office/drawing/2014/main" val="3324345309"/>
                  </a:ext>
                </a:extLst>
              </a:tr>
              <a:tr h="1216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dirty="0">
                          <a:latin typeface="Bahnschrift SemiLight" panose="020B0502040204020203" pitchFamily="34" charset="0"/>
                        </a:rPr>
                        <a:t>Kunduppdrag</a:t>
                      </a:r>
                      <a:endParaRPr lang="en-SE" sz="1400" dirty="0">
                        <a:latin typeface="Bahnschrift SemiLight" panose="020B0502040204020203" pitchFamily="34" charset="0"/>
                      </a:endParaRPr>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a:p>
                  </a:txBody>
                  <a:tcPr>
                    <a:solidFill>
                      <a:schemeClr val="bg1">
                        <a:lumMod val="95000"/>
                      </a:schemeClr>
                    </a:solidFill>
                  </a:tcPr>
                </a:tc>
                <a:extLst>
                  <a:ext uri="{0D108BD9-81ED-4DB2-BD59-A6C34878D82A}">
                    <a16:rowId xmlns:a16="http://schemas.microsoft.com/office/drawing/2014/main" val="461183681"/>
                  </a:ext>
                </a:extLst>
              </a:tr>
              <a:tr h="536915">
                <a:tc>
                  <a:txBody>
                    <a:bodyPr/>
                    <a:lstStyle/>
                    <a:p>
                      <a:r>
                        <a:rPr lang="sv-SE" sz="1400">
                          <a:latin typeface="Bahnschrift SemiLight" panose="020B0502040204020203" pitchFamily="34" charset="0"/>
                        </a:rPr>
                        <a:t>Investering från annan förvaltning i staden (FK)</a:t>
                      </a:r>
                      <a:endParaRPr lang="en-SE" sz="1400">
                        <a:latin typeface="Bahnschrift SemiLight" panose="020B0502040204020203" pitchFamily="34" charset="0"/>
                      </a:endParaRPr>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dirty="0"/>
                    </a:p>
                  </a:txBody>
                  <a:tcPr>
                    <a:solidFill>
                      <a:schemeClr val="bg1">
                        <a:lumMod val="95000"/>
                      </a:schemeClr>
                    </a:solidFill>
                  </a:tcPr>
                </a:tc>
                <a:extLst>
                  <a:ext uri="{0D108BD9-81ED-4DB2-BD59-A6C34878D82A}">
                    <a16:rowId xmlns:a16="http://schemas.microsoft.com/office/drawing/2014/main" val="4008985037"/>
                  </a:ext>
                </a:extLst>
              </a:tr>
              <a:tr h="310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Bahnschrift SemiLight" panose="020B0502040204020203" pitchFamily="34" charset="0"/>
                        </a:rPr>
                        <a:t>SUMMA</a:t>
                      </a:r>
                      <a:endParaRPr lang="en-SE" sz="1400" b="1" dirty="0">
                        <a:latin typeface="Bahnschrift SemiLight" panose="020B0502040204020203" pitchFamily="34" charset="0"/>
                      </a:endParaRPr>
                    </a:p>
                  </a:txBody>
                  <a:tcPr>
                    <a:solidFill>
                      <a:schemeClr val="bg1">
                        <a:lumMod val="85000"/>
                      </a:schemeClr>
                    </a:solidFill>
                  </a:tcPr>
                </a:tc>
                <a:tc>
                  <a:txBody>
                    <a:bodyPr/>
                    <a:lstStyle/>
                    <a:p>
                      <a:pPr algn="r"/>
                      <a:r>
                        <a:rPr lang="sv-SE" sz="1400" b="1" dirty="0"/>
                        <a:t>456 000 000</a:t>
                      </a:r>
                      <a:endParaRPr lang="en-SE" sz="1400" b="1" dirty="0"/>
                    </a:p>
                  </a:txBody>
                  <a:tcPr>
                    <a:solidFill>
                      <a:schemeClr val="bg1">
                        <a:lumMod val="85000"/>
                      </a:schemeClr>
                    </a:solidFill>
                  </a:tcPr>
                </a:tc>
                <a:tc>
                  <a:txBody>
                    <a:bodyPr/>
                    <a:lstStyle/>
                    <a:p>
                      <a:pPr algn="r"/>
                      <a:endParaRPr lang="en-SE" sz="1400" b="1" dirty="0"/>
                    </a:p>
                  </a:txBody>
                  <a:tcPr>
                    <a:solidFill>
                      <a:schemeClr val="bg1">
                        <a:lumMod val="85000"/>
                      </a:schemeClr>
                    </a:solidFill>
                  </a:tcPr>
                </a:tc>
                <a:tc>
                  <a:txBody>
                    <a:bodyPr/>
                    <a:lstStyle/>
                    <a:p>
                      <a:pPr algn="r"/>
                      <a:r>
                        <a:rPr lang="sv-SE" sz="1400" b="1" dirty="0"/>
                        <a:t>10 200 000</a:t>
                      </a:r>
                      <a:endParaRPr lang="en-SE" sz="1400" b="1" dirty="0"/>
                    </a:p>
                  </a:txBody>
                  <a:tcPr>
                    <a:solidFill>
                      <a:schemeClr val="bg1">
                        <a:lumMod val="85000"/>
                      </a:schemeClr>
                    </a:solidFill>
                  </a:tcPr>
                </a:tc>
                <a:tc>
                  <a:txBody>
                    <a:bodyPr/>
                    <a:lstStyle/>
                    <a:p>
                      <a:pPr algn="r"/>
                      <a:endParaRPr lang="en-SE" sz="1400" b="1"/>
                    </a:p>
                  </a:txBody>
                  <a:tcPr>
                    <a:solidFill>
                      <a:schemeClr val="bg1">
                        <a:lumMod val="85000"/>
                      </a:schemeClr>
                    </a:solidFill>
                  </a:tcPr>
                </a:tc>
                <a:extLst>
                  <a:ext uri="{0D108BD9-81ED-4DB2-BD59-A6C34878D82A}">
                    <a16:rowId xmlns:a16="http://schemas.microsoft.com/office/drawing/2014/main" val="1114604780"/>
                  </a:ext>
                </a:extLst>
              </a:tr>
              <a:tr h="291005">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SE" sz="1400" b="1" dirty="0">
                        <a:latin typeface="Bahnschrift SemiLight" panose="020B0502040204020203" pitchFamily="34" charset="0"/>
                      </a:endParaRPr>
                    </a:p>
                  </a:txBody>
                  <a:tcPr>
                    <a:solidFill>
                      <a:schemeClr val="bg1">
                        <a:lumMod val="95000"/>
                      </a:schemeClr>
                    </a:solidFill>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pPr algn="r"/>
                      <a:endParaRPr lang="en-SE" sz="1600" b="1"/>
                    </a:p>
                  </a:txBody>
                  <a:tcPr>
                    <a:solidFill>
                      <a:schemeClr val="bg1">
                        <a:lumMod val="95000"/>
                      </a:schemeClr>
                    </a:solidFill>
                  </a:tcPr>
                </a:tc>
                <a:extLst>
                  <a:ext uri="{0D108BD9-81ED-4DB2-BD59-A6C34878D82A}">
                    <a16:rowId xmlns:a16="http://schemas.microsoft.com/office/drawing/2014/main" val="476645641"/>
                  </a:ext>
                </a:extLst>
              </a:tr>
              <a:tr h="4245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b="0">
                          <a:latin typeface="Bahnschrift SemiLight" panose="020B0502040204020203" pitchFamily="34" charset="0"/>
                        </a:rPr>
                        <a:t>Beslutad investeringsram</a:t>
                      </a:r>
                      <a:endParaRPr lang="en-SE" sz="1400" b="0">
                        <a:latin typeface="Bahnschrift SemiLight" panose="020B0502040204020203" pitchFamily="34" charset="0"/>
                      </a:endParaRPr>
                    </a:p>
                  </a:txBody>
                  <a:tcPr>
                    <a:solidFill>
                      <a:schemeClr val="accent6">
                        <a:lumMod val="20000"/>
                        <a:lumOff val="80000"/>
                      </a:schemeClr>
                    </a:solidFill>
                  </a:tcPr>
                </a:tc>
                <a:tc>
                  <a:txBody>
                    <a:bodyPr/>
                    <a:lstStyle/>
                    <a:p>
                      <a:pPr algn="r"/>
                      <a:endParaRPr lang="en-SE" sz="1400" b="1"/>
                    </a:p>
                  </a:txBody>
                  <a:tcPr>
                    <a:solidFill>
                      <a:schemeClr val="accent6">
                        <a:lumMod val="20000"/>
                        <a:lumOff val="80000"/>
                      </a:schemeClr>
                    </a:solidFill>
                  </a:tcPr>
                </a:tc>
                <a:tc>
                  <a:txBody>
                    <a:bodyPr/>
                    <a:lstStyle/>
                    <a:p>
                      <a:pPr algn="r"/>
                      <a:endParaRPr lang="en-SE" sz="1400" b="1"/>
                    </a:p>
                  </a:txBody>
                  <a:tcPr>
                    <a:solidFill>
                      <a:schemeClr val="accent6">
                        <a:lumMod val="20000"/>
                        <a:lumOff val="80000"/>
                      </a:schemeClr>
                    </a:solidFill>
                  </a:tcPr>
                </a:tc>
                <a:tc>
                  <a:txBody>
                    <a:bodyPr/>
                    <a:lstStyle/>
                    <a:p>
                      <a:pPr algn="r"/>
                      <a:endParaRPr lang="en-SE" sz="1400" b="1"/>
                    </a:p>
                  </a:txBody>
                  <a:tcPr>
                    <a:solidFill>
                      <a:schemeClr val="accent6">
                        <a:lumMod val="20000"/>
                        <a:lumOff val="80000"/>
                      </a:schemeClr>
                    </a:solidFill>
                  </a:tcPr>
                </a:tc>
                <a:tc>
                  <a:txBody>
                    <a:bodyPr/>
                    <a:lstStyle/>
                    <a:p>
                      <a:pPr algn="r"/>
                      <a:endParaRPr lang="en-SE" sz="1400" b="1"/>
                    </a:p>
                  </a:txBody>
                  <a:tcPr>
                    <a:solidFill>
                      <a:schemeClr val="accent6">
                        <a:lumMod val="20000"/>
                        <a:lumOff val="80000"/>
                      </a:schemeClr>
                    </a:solidFill>
                  </a:tcPr>
                </a:tc>
                <a:extLst>
                  <a:ext uri="{0D108BD9-81ED-4DB2-BD59-A6C34878D82A}">
                    <a16:rowId xmlns:a16="http://schemas.microsoft.com/office/drawing/2014/main" val="2591048599"/>
                  </a:ext>
                </a:extLst>
              </a:tr>
              <a:tr h="7819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b="0">
                          <a:latin typeface="Bahnschrift SemiLight" panose="020B0502040204020203" pitchFamily="34" charset="0"/>
                        </a:rPr>
                        <a:t>Differens investeringsram och presenterad projektkostnad</a:t>
                      </a:r>
                      <a:endParaRPr lang="en-SE" sz="1400" b="0">
                        <a:latin typeface="Bahnschrift SemiLight" panose="020B0502040204020203" pitchFamily="34" charset="0"/>
                      </a:endParaRPr>
                    </a:p>
                  </a:txBody>
                  <a:tcPr>
                    <a:solidFill>
                      <a:schemeClr val="accent6">
                        <a:lumMod val="20000"/>
                        <a:lumOff val="80000"/>
                      </a:schemeClr>
                    </a:solidFill>
                  </a:tcPr>
                </a:tc>
                <a:tc>
                  <a:txBody>
                    <a:bodyPr/>
                    <a:lstStyle/>
                    <a:p>
                      <a:pPr algn="r"/>
                      <a:endParaRPr lang="en-SE" sz="1400" b="1"/>
                    </a:p>
                  </a:txBody>
                  <a:tcPr>
                    <a:solidFill>
                      <a:schemeClr val="accent6">
                        <a:lumMod val="20000"/>
                        <a:lumOff val="80000"/>
                      </a:schemeClr>
                    </a:solidFill>
                  </a:tcPr>
                </a:tc>
                <a:tc>
                  <a:txBody>
                    <a:bodyPr/>
                    <a:lstStyle/>
                    <a:p>
                      <a:pPr algn="r"/>
                      <a:endParaRPr lang="en-SE" sz="1400" b="1"/>
                    </a:p>
                  </a:txBody>
                  <a:tcPr>
                    <a:solidFill>
                      <a:schemeClr val="accent6">
                        <a:lumMod val="20000"/>
                        <a:lumOff val="80000"/>
                      </a:schemeClr>
                    </a:solidFill>
                  </a:tcPr>
                </a:tc>
                <a:tc>
                  <a:txBody>
                    <a:bodyPr/>
                    <a:lstStyle/>
                    <a:p>
                      <a:pPr algn="r"/>
                      <a:endParaRPr lang="en-SE" sz="1400" b="1"/>
                    </a:p>
                  </a:txBody>
                  <a:tcPr>
                    <a:solidFill>
                      <a:schemeClr val="accent6">
                        <a:lumMod val="20000"/>
                        <a:lumOff val="80000"/>
                      </a:schemeClr>
                    </a:solidFill>
                  </a:tcPr>
                </a:tc>
                <a:tc>
                  <a:txBody>
                    <a:bodyPr/>
                    <a:lstStyle/>
                    <a:p>
                      <a:pPr algn="r"/>
                      <a:endParaRPr lang="en-SE" sz="1400" b="1" dirty="0"/>
                    </a:p>
                  </a:txBody>
                  <a:tcPr>
                    <a:solidFill>
                      <a:schemeClr val="accent6">
                        <a:lumMod val="20000"/>
                        <a:lumOff val="80000"/>
                      </a:schemeClr>
                    </a:solidFill>
                  </a:tcPr>
                </a:tc>
                <a:extLst>
                  <a:ext uri="{0D108BD9-81ED-4DB2-BD59-A6C34878D82A}">
                    <a16:rowId xmlns:a16="http://schemas.microsoft.com/office/drawing/2014/main" val="1429802028"/>
                  </a:ext>
                </a:extLst>
              </a:tr>
            </a:tbl>
          </a:graphicData>
        </a:graphic>
      </p:graphicFrame>
      <p:pic>
        <p:nvPicPr>
          <p:cNvPr id="7" name="Picture 2" descr="{LOGOTYPE}">
            <a:extLst>
              <a:ext uri="{FF2B5EF4-FFF2-40B4-BE49-F238E27FC236}">
                <a16:creationId xmlns:a16="http://schemas.microsoft.com/office/drawing/2014/main" id="{E9740C6E-2EEE-47A3-A062-B483F3D2B72A}"/>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16375" y="446700"/>
            <a:ext cx="1114425" cy="381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0668F6A3-FBE5-4E02-A5D3-E06ED53797E5}"/>
              </a:ext>
            </a:extLst>
          </p:cNvPr>
          <p:cNvSpPr txBox="1"/>
          <p:nvPr/>
        </p:nvSpPr>
        <p:spPr>
          <a:xfrm>
            <a:off x="324000" y="385200"/>
            <a:ext cx="5976000" cy="460800"/>
          </a:xfrm>
          <a:prstGeom prst="rect">
            <a:avLst/>
          </a:prstGeom>
          <a:noFill/>
        </p:spPr>
        <p:txBody>
          <a:bodyPr wrap="square" rtlCol="0">
            <a:spAutoFit/>
          </a:bodyPr>
          <a:lstStyle/>
          <a:p>
            <a:r>
              <a:rPr lang="sv-SE" sz="2000">
                <a:solidFill>
                  <a:schemeClr val="bg1">
                    <a:lumMod val="50000"/>
                  </a:schemeClr>
                </a:solidFill>
                <a:latin typeface="Bahnschrift Light" panose="020B0502040204020203" pitchFamily="34" charset="0"/>
              </a:rPr>
              <a:t>Statusrapport</a:t>
            </a:r>
            <a:endParaRPr lang="en-SE" sz="2000">
              <a:solidFill>
                <a:schemeClr val="bg1">
                  <a:lumMod val="50000"/>
                </a:schemeClr>
              </a:solidFill>
              <a:latin typeface="Bahnschrift Light" panose="020B0502040204020203" pitchFamily="34" charset="0"/>
            </a:endParaRPr>
          </a:p>
        </p:txBody>
      </p:sp>
      <p:sp>
        <p:nvSpPr>
          <p:cNvPr id="8" name="TextBox 7">
            <a:extLst>
              <a:ext uri="{FF2B5EF4-FFF2-40B4-BE49-F238E27FC236}">
                <a16:creationId xmlns:a16="http://schemas.microsoft.com/office/drawing/2014/main" id="{9B7F3CC4-9768-461C-918E-D357910442D0}"/>
              </a:ext>
            </a:extLst>
          </p:cNvPr>
          <p:cNvSpPr txBox="1"/>
          <p:nvPr/>
        </p:nvSpPr>
        <p:spPr>
          <a:xfrm>
            <a:off x="435600" y="997200"/>
            <a:ext cx="9237600" cy="707886"/>
          </a:xfrm>
          <a:prstGeom prst="rect">
            <a:avLst/>
          </a:prstGeom>
          <a:noFill/>
        </p:spPr>
        <p:txBody>
          <a:bodyPr wrap="square" rtlCol="0">
            <a:spAutoFit/>
          </a:bodyPr>
          <a:lstStyle/>
          <a:p>
            <a:r>
              <a:rPr lang="en-US" sz="4000">
                <a:latin typeface="Bahnschrift" panose="020B0502040204020203" pitchFamily="34" charset="0"/>
                <a:ea typeface="+mj-ea"/>
                <a:cs typeface="+mj-cs"/>
              </a:rPr>
              <a:t>Ekonomi – Projektkostnad</a:t>
            </a:r>
            <a:endParaRPr lang="sv-SE" sz="4000">
              <a:latin typeface="Bahnschrift" panose="020B0502040204020203" pitchFamily="34" charset="0"/>
              <a:ea typeface="+mj-ea"/>
              <a:cs typeface="+mj-cs"/>
            </a:endParaRPr>
          </a:p>
        </p:txBody>
      </p:sp>
      <p:sp>
        <p:nvSpPr>
          <p:cNvPr id="9" name="Platshållare för sidfot 1">
            <a:extLst>
              <a:ext uri="{FF2B5EF4-FFF2-40B4-BE49-F238E27FC236}">
                <a16:creationId xmlns:a16="http://schemas.microsoft.com/office/drawing/2014/main" id="{EE419BA5-F5D0-4EC5-98DD-DFA3922167CC}"/>
              </a:ext>
            </a:extLst>
          </p:cNvPr>
          <p:cNvSpPr>
            <a:spLocks noGrp="1"/>
          </p:cNvSpPr>
          <p:nvPr/>
        </p:nvSpPr>
        <p:spPr>
          <a:xfrm>
            <a:off x="5764119" y="446700"/>
            <a:ext cx="4783183" cy="365125"/>
          </a:xfrm>
          <a:prstGeom prst="rect">
            <a:avLst/>
          </a:prstGeom>
        </p:spPr>
        <p:txBody>
          <a:bodyPr vert="horz" lIns="91440" tIns="45720" rIns="91440" bIns="45720" rtlCol="0" anchor="ctr"/>
          <a:lstStyle>
            <a:defPPr>
              <a:defRPr lang="sv-SE"/>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dirty="0">
                <a:solidFill>
                  <a:srgbClr val="FF0000"/>
                </a:solidFill>
              </a:rPr>
              <a:t>RAPPORT FRÅN DITT PROJEKT I ANTURA PROJEKTSTYR SKA ANVÄNDAS</a:t>
            </a:r>
          </a:p>
          <a:p>
            <a:r>
              <a:rPr lang="sv-SE" dirty="0">
                <a:solidFill>
                  <a:srgbClr val="FF0000"/>
                </a:solidFill>
              </a:rPr>
              <a:t>SIDORNA OM EKONOMI ENLIGT DENNA MALL SKA ANVÄNDAS</a:t>
            </a:r>
          </a:p>
        </p:txBody>
      </p:sp>
    </p:spTree>
    <p:extLst>
      <p:ext uri="{BB962C8B-B14F-4D97-AF65-F5344CB8AC3E}">
        <p14:creationId xmlns:p14="http://schemas.microsoft.com/office/powerpoint/2010/main" val="3204485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descr="{COST_EFFECT_TABLE}">
            <a:extLst>
              <a:ext uri="{FF2B5EF4-FFF2-40B4-BE49-F238E27FC236}">
                <a16:creationId xmlns:a16="http://schemas.microsoft.com/office/drawing/2014/main" id="{B45E4567-6F96-4E5D-ACC4-596DAD1266C9}"/>
              </a:ext>
            </a:extLst>
          </p:cNvPr>
          <p:cNvGraphicFramePr>
            <a:graphicFrameLocks noGrp="1"/>
          </p:cNvGraphicFramePr>
          <p:nvPr>
            <p:extLst>
              <p:ext uri="{D42A27DB-BD31-4B8C-83A1-F6EECF244321}">
                <p14:modId xmlns:p14="http://schemas.microsoft.com/office/powerpoint/2010/main" val="294028487"/>
              </p:ext>
            </p:extLst>
          </p:nvPr>
        </p:nvGraphicFramePr>
        <p:xfrm>
          <a:off x="520278" y="1851767"/>
          <a:ext cx="10800864" cy="4199037"/>
        </p:xfrm>
        <a:graphic>
          <a:graphicData uri="http://schemas.openxmlformats.org/drawingml/2006/table">
            <a:tbl>
              <a:tblPr firstRow="1" bandRow="1">
                <a:tableStyleId>{5C22544A-7EE6-4342-B048-85BDC9FD1C3A}</a:tableStyleId>
              </a:tblPr>
              <a:tblGrid>
                <a:gridCol w="3060497">
                  <a:extLst>
                    <a:ext uri="{9D8B030D-6E8A-4147-A177-3AD203B41FA5}">
                      <a16:colId xmlns:a16="http://schemas.microsoft.com/office/drawing/2014/main" val="1219752844"/>
                    </a:ext>
                  </a:extLst>
                </a:gridCol>
                <a:gridCol w="2316172">
                  <a:extLst>
                    <a:ext uri="{9D8B030D-6E8A-4147-A177-3AD203B41FA5}">
                      <a16:colId xmlns:a16="http://schemas.microsoft.com/office/drawing/2014/main" val="1853290697"/>
                    </a:ext>
                  </a:extLst>
                </a:gridCol>
                <a:gridCol w="2723979">
                  <a:extLst>
                    <a:ext uri="{9D8B030D-6E8A-4147-A177-3AD203B41FA5}">
                      <a16:colId xmlns:a16="http://schemas.microsoft.com/office/drawing/2014/main" val="1325686286"/>
                    </a:ext>
                  </a:extLst>
                </a:gridCol>
                <a:gridCol w="2700216">
                  <a:extLst>
                    <a:ext uri="{9D8B030D-6E8A-4147-A177-3AD203B41FA5}">
                      <a16:colId xmlns:a16="http://schemas.microsoft.com/office/drawing/2014/main" val="3630390433"/>
                    </a:ext>
                  </a:extLst>
                </a:gridCol>
              </a:tblGrid>
              <a:tr h="408909">
                <a:tc>
                  <a:txBody>
                    <a:bodyPr/>
                    <a:lstStyle/>
                    <a:p>
                      <a:endParaRPr lang="en-SE" sz="1400"/>
                    </a:p>
                  </a:txBody>
                  <a:tcPr>
                    <a:solidFill>
                      <a:srgbClr val="595959"/>
                    </a:solidFill>
                  </a:tcPr>
                </a:tc>
                <a:tc>
                  <a:txBody>
                    <a:bodyPr/>
                    <a:lstStyle/>
                    <a:p>
                      <a:r>
                        <a:rPr lang="en-US" sz="1400" dirty="0"/>
                        <a:t>Kostnad</a:t>
                      </a:r>
                      <a:endParaRPr lang="en-SE" sz="1400" dirty="0"/>
                    </a:p>
                  </a:txBody>
                  <a:tcPr>
                    <a:solidFill>
                      <a:srgbClr val="595959"/>
                    </a:solidFill>
                  </a:tcPr>
                </a:tc>
                <a:tc>
                  <a:txBody>
                    <a:bodyPr/>
                    <a:lstStyle/>
                    <a:p>
                      <a:r>
                        <a:rPr lang="sv-SE" sz="1400"/>
                        <a:t>Kostnad per LOA</a:t>
                      </a:r>
                      <a:endParaRPr lang="en-SE" sz="1400"/>
                    </a:p>
                  </a:txBody>
                  <a:tcPr>
                    <a:solidFill>
                      <a:srgbClr val="595959"/>
                    </a:solidFill>
                  </a:tcPr>
                </a:tc>
                <a:tc>
                  <a:txBody>
                    <a:bodyPr/>
                    <a:lstStyle/>
                    <a:p>
                      <a:r>
                        <a:rPr lang="sv-SE" sz="1400"/>
                        <a:t>Kostnad per BTA</a:t>
                      </a:r>
                      <a:endParaRPr lang="en-SE" sz="1400"/>
                    </a:p>
                  </a:txBody>
                  <a:tcPr>
                    <a:solidFill>
                      <a:srgbClr val="595959"/>
                    </a:solidFill>
                  </a:tcPr>
                </a:tc>
                <a:extLst>
                  <a:ext uri="{0D108BD9-81ED-4DB2-BD59-A6C34878D82A}">
                    <a16:rowId xmlns:a16="http://schemas.microsoft.com/office/drawing/2014/main" val="1555279360"/>
                  </a:ext>
                </a:extLst>
              </a:tr>
              <a:tr h="408996">
                <a:tc>
                  <a:txBody>
                    <a:bodyPr/>
                    <a:lstStyle/>
                    <a:p>
                      <a:r>
                        <a:rPr lang="sv-SE" sz="1400" dirty="0">
                          <a:latin typeface="Bahnschrift SemiLight" panose="020B0502040204020203" pitchFamily="34" charset="0"/>
                        </a:rPr>
                        <a:t>Projektkostnad E1</a:t>
                      </a:r>
                      <a:endParaRPr lang="en-SE" sz="1400" dirty="0">
                        <a:latin typeface="Bahnschrift SemiLight" panose="020B0502040204020203" pitchFamily="34" charset="0"/>
                      </a:endParaRPr>
                    </a:p>
                  </a:txBody>
                  <a:tcPr>
                    <a:solidFill>
                      <a:schemeClr val="bg1">
                        <a:lumMod val="95000"/>
                      </a:schemeClr>
                    </a:solidFill>
                  </a:tcPr>
                </a:tc>
                <a:tc>
                  <a:txBody>
                    <a:bodyPr/>
                    <a:lstStyle/>
                    <a:p>
                      <a:pPr algn="r"/>
                      <a:r>
                        <a:rPr lang="sv-SE" sz="1400" dirty="0"/>
                        <a:t>302 000 000</a:t>
                      </a:r>
                      <a:endParaRPr lang="en-SE" sz="1400" dirty="0"/>
                    </a:p>
                  </a:txBody>
                  <a:tcPr>
                    <a:solidFill>
                      <a:schemeClr val="bg1">
                        <a:lumMod val="95000"/>
                      </a:schemeClr>
                    </a:solidFill>
                  </a:tcPr>
                </a:tc>
                <a:tc>
                  <a:txBody>
                    <a:bodyPr/>
                    <a:lstStyle/>
                    <a:p>
                      <a:pPr algn="r"/>
                      <a:r>
                        <a:rPr lang="sv-SE" sz="1400" dirty="0"/>
                        <a:t>38 112</a:t>
                      </a:r>
                      <a:endParaRPr lang="en-SE" sz="1400" dirty="0"/>
                    </a:p>
                  </a:txBody>
                  <a:tcPr>
                    <a:solidFill>
                      <a:schemeClr val="bg1">
                        <a:lumMod val="95000"/>
                      </a:schemeClr>
                    </a:solidFill>
                  </a:tcPr>
                </a:tc>
                <a:tc>
                  <a:txBody>
                    <a:bodyPr/>
                    <a:lstStyle/>
                    <a:p>
                      <a:pPr algn="r"/>
                      <a:r>
                        <a:rPr lang="sv-SE" sz="1400" dirty="0"/>
                        <a:t>30 490</a:t>
                      </a:r>
                      <a:endParaRPr lang="en-SE" sz="1400" dirty="0"/>
                    </a:p>
                  </a:txBody>
                  <a:tcPr>
                    <a:solidFill>
                      <a:schemeClr val="bg1">
                        <a:lumMod val="95000"/>
                      </a:schemeClr>
                    </a:solidFill>
                  </a:tcPr>
                </a:tc>
                <a:extLst>
                  <a:ext uri="{0D108BD9-81ED-4DB2-BD59-A6C34878D82A}">
                    <a16:rowId xmlns:a16="http://schemas.microsoft.com/office/drawing/2014/main" val="1993233639"/>
                  </a:ext>
                </a:extLst>
              </a:tr>
              <a:tr h="408996">
                <a:tc>
                  <a:txBody>
                    <a:bodyPr/>
                    <a:lstStyle/>
                    <a:p>
                      <a:r>
                        <a:rPr lang="sv-SE" sz="1400" kern="1200" dirty="0">
                          <a:solidFill>
                            <a:schemeClr val="dk1"/>
                          </a:solidFill>
                          <a:latin typeface="Bahnschrift SemiLight" panose="020B0502040204020203" pitchFamily="34" charset="0"/>
                          <a:ea typeface="+mn-ea"/>
                          <a:cs typeface="+mn-cs"/>
                        </a:rPr>
                        <a:t>Sporthall</a:t>
                      </a:r>
                    </a:p>
                  </a:txBody>
                  <a:tcPr>
                    <a:solidFill>
                      <a:schemeClr val="bg1">
                        <a:lumMod val="95000"/>
                      </a:schemeClr>
                    </a:solidFill>
                  </a:tcPr>
                </a:tc>
                <a:tc>
                  <a:txBody>
                    <a:bodyPr/>
                    <a:lstStyle/>
                    <a:p>
                      <a:pPr algn="r"/>
                      <a:r>
                        <a:rPr lang="sv-SE" sz="1400" kern="1200" dirty="0">
                          <a:solidFill>
                            <a:schemeClr val="dk1"/>
                          </a:solidFill>
                          <a:latin typeface="+mn-lt"/>
                          <a:ea typeface="+mn-ea"/>
                          <a:cs typeface="+mn-cs"/>
                        </a:rPr>
                        <a:t>117 000 000</a:t>
                      </a:r>
                    </a:p>
                  </a:txBody>
                  <a:tcPr>
                    <a:solidFill>
                      <a:schemeClr val="bg1">
                        <a:lumMod val="95000"/>
                      </a:schemeClr>
                    </a:solidFill>
                  </a:tcPr>
                </a:tc>
                <a:tc>
                  <a:txBody>
                    <a:bodyPr/>
                    <a:lstStyle/>
                    <a:p>
                      <a:pPr algn="r"/>
                      <a:r>
                        <a:rPr lang="sv-SE" sz="1400" dirty="0"/>
                        <a:t>38 639</a:t>
                      </a:r>
                      <a:endParaRPr lang="en-SE" sz="1400" dirty="0"/>
                    </a:p>
                  </a:txBody>
                  <a:tcPr>
                    <a:solidFill>
                      <a:schemeClr val="bg1">
                        <a:lumMod val="95000"/>
                      </a:schemeClr>
                    </a:solidFill>
                  </a:tcPr>
                </a:tc>
                <a:tc>
                  <a:txBody>
                    <a:bodyPr/>
                    <a:lstStyle/>
                    <a:p>
                      <a:pPr algn="r"/>
                      <a:r>
                        <a:rPr lang="sv-SE" sz="1400" dirty="0"/>
                        <a:t>30 911</a:t>
                      </a:r>
                      <a:endParaRPr lang="en-SE" sz="1400" dirty="0"/>
                    </a:p>
                  </a:txBody>
                  <a:tcPr>
                    <a:solidFill>
                      <a:schemeClr val="bg1">
                        <a:lumMod val="95000"/>
                      </a:schemeClr>
                    </a:solidFill>
                  </a:tcPr>
                </a:tc>
                <a:extLst>
                  <a:ext uri="{0D108BD9-81ED-4DB2-BD59-A6C34878D82A}">
                    <a16:rowId xmlns:a16="http://schemas.microsoft.com/office/drawing/2014/main" val="180311019"/>
                  </a:ext>
                </a:extLst>
              </a:tr>
              <a:tr h="408996">
                <a:tc>
                  <a:txBody>
                    <a:bodyPr/>
                    <a:lstStyle/>
                    <a:p>
                      <a:r>
                        <a:rPr lang="sv-SE" sz="1400" kern="1200" dirty="0">
                          <a:solidFill>
                            <a:schemeClr val="dk1"/>
                          </a:solidFill>
                          <a:latin typeface="Bahnschrift SemiLight" panose="020B0502040204020203" pitchFamily="34" charset="0"/>
                          <a:ea typeface="+mn-ea"/>
                          <a:cs typeface="+mn-cs"/>
                        </a:rPr>
                        <a:t>E2</a:t>
                      </a:r>
                    </a:p>
                  </a:txBody>
                  <a:tcPr>
                    <a:solidFill>
                      <a:schemeClr val="bg1">
                        <a:lumMod val="95000"/>
                      </a:schemeClr>
                    </a:solidFill>
                  </a:tcPr>
                </a:tc>
                <a:tc>
                  <a:txBody>
                    <a:bodyPr/>
                    <a:lstStyle/>
                    <a:p>
                      <a:pPr algn="r"/>
                      <a:r>
                        <a:rPr lang="sv-SE" sz="1400" kern="1200" dirty="0">
                          <a:solidFill>
                            <a:schemeClr val="dk1"/>
                          </a:solidFill>
                          <a:latin typeface="+mn-lt"/>
                          <a:ea typeface="+mn-ea"/>
                          <a:cs typeface="+mn-cs"/>
                        </a:rPr>
                        <a:t>37 000 000</a:t>
                      </a:r>
                    </a:p>
                  </a:txBody>
                  <a:tcPr>
                    <a:solidFill>
                      <a:schemeClr val="bg1">
                        <a:lumMod val="95000"/>
                      </a:schemeClr>
                    </a:solidFill>
                  </a:tcPr>
                </a:tc>
                <a:tc>
                  <a:txBody>
                    <a:bodyPr/>
                    <a:lstStyle/>
                    <a:p>
                      <a:pPr algn="r"/>
                      <a:r>
                        <a:rPr lang="sv-SE" sz="1400" dirty="0"/>
                        <a:t>48 684</a:t>
                      </a:r>
                      <a:endParaRPr lang="en-SE" sz="1400" dirty="0"/>
                    </a:p>
                  </a:txBody>
                  <a:tcPr>
                    <a:solidFill>
                      <a:schemeClr val="bg1">
                        <a:lumMod val="95000"/>
                      </a:schemeClr>
                    </a:solidFill>
                  </a:tcPr>
                </a:tc>
                <a:tc>
                  <a:txBody>
                    <a:bodyPr/>
                    <a:lstStyle/>
                    <a:p>
                      <a:pPr algn="r"/>
                      <a:r>
                        <a:rPr lang="sv-SE" sz="1400" dirty="0"/>
                        <a:t>38 947</a:t>
                      </a:r>
                      <a:endParaRPr lang="en-SE" sz="1400" dirty="0"/>
                    </a:p>
                  </a:txBody>
                  <a:tcPr>
                    <a:solidFill>
                      <a:schemeClr val="bg1">
                        <a:lumMod val="95000"/>
                      </a:schemeClr>
                    </a:solidFill>
                  </a:tcPr>
                </a:tc>
                <a:extLst>
                  <a:ext uri="{0D108BD9-81ED-4DB2-BD59-A6C34878D82A}">
                    <a16:rowId xmlns:a16="http://schemas.microsoft.com/office/drawing/2014/main" val="3987256310"/>
                  </a:ext>
                </a:extLst>
              </a:tr>
              <a:tr h="408996">
                <a:tc>
                  <a:txBody>
                    <a:bodyPr/>
                    <a:lstStyle/>
                    <a:p>
                      <a:r>
                        <a:rPr lang="sv-SE" sz="1400" dirty="0">
                          <a:latin typeface="Bahnschrift SemiLight" panose="020B0502040204020203" pitchFamily="34" charset="0"/>
                        </a:rPr>
                        <a:t>Rivning</a:t>
                      </a:r>
                      <a:endParaRPr lang="en-SE" sz="1400" dirty="0">
                        <a:latin typeface="Bahnschrift SemiLight" panose="020B0502040204020203" pitchFamily="34" charset="0"/>
                      </a:endParaRPr>
                    </a:p>
                  </a:txBody>
                  <a:tcPr>
                    <a:solidFill>
                      <a:schemeClr val="bg1">
                        <a:lumMod val="95000"/>
                      </a:schemeClr>
                    </a:solidFill>
                  </a:tcPr>
                </a:tc>
                <a:tc>
                  <a:txBody>
                    <a:bodyPr/>
                    <a:lstStyle/>
                    <a:p>
                      <a:pPr algn="r"/>
                      <a:r>
                        <a:rPr lang="sv-SE" sz="1400" dirty="0"/>
                        <a:t>7 100 000 </a:t>
                      </a:r>
                      <a:endParaRPr lang="en-SE" sz="1400" dirty="0"/>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a:p>
                  </a:txBody>
                  <a:tcPr>
                    <a:solidFill>
                      <a:schemeClr val="bg1">
                        <a:lumMod val="95000"/>
                      </a:schemeClr>
                    </a:solidFill>
                  </a:tcPr>
                </a:tc>
                <a:extLst>
                  <a:ext uri="{0D108BD9-81ED-4DB2-BD59-A6C34878D82A}">
                    <a16:rowId xmlns:a16="http://schemas.microsoft.com/office/drawing/2014/main" val="2291584836"/>
                  </a:ext>
                </a:extLst>
              </a:tr>
              <a:tr h="408996">
                <a:tc>
                  <a:txBody>
                    <a:bodyPr/>
                    <a:lstStyle/>
                    <a:p>
                      <a:r>
                        <a:rPr lang="sv-SE" sz="1400" dirty="0">
                          <a:latin typeface="Bahnschrift SemiLight" panose="020B0502040204020203" pitchFamily="34" charset="0"/>
                        </a:rPr>
                        <a:t>Utrangering</a:t>
                      </a:r>
                      <a:endParaRPr lang="en-SE" sz="1400" dirty="0">
                        <a:latin typeface="Bahnschrift SemiLight" panose="020B0502040204020203" pitchFamily="34" charset="0"/>
                      </a:endParaRPr>
                    </a:p>
                  </a:txBody>
                  <a:tcPr>
                    <a:solidFill>
                      <a:schemeClr val="bg1">
                        <a:lumMod val="95000"/>
                      </a:schemeClr>
                    </a:solidFill>
                  </a:tcPr>
                </a:tc>
                <a:tc>
                  <a:txBody>
                    <a:bodyPr/>
                    <a:lstStyle/>
                    <a:p>
                      <a:pPr algn="r"/>
                      <a:r>
                        <a:rPr lang="sv-SE" sz="1400" dirty="0"/>
                        <a:t>3 087 657 </a:t>
                      </a:r>
                      <a:endParaRPr lang="en-SE" sz="1400" dirty="0"/>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dirty="0"/>
                    </a:p>
                  </a:txBody>
                  <a:tcPr>
                    <a:solidFill>
                      <a:schemeClr val="bg1">
                        <a:lumMod val="95000"/>
                      </a:schemeClr>
                    </a:solidFill>
                  </a:tcPr>
                </a:tc>
                <a:extLst>
                  <a:ext uri="{0D108BD9-81ED-4DB2-BD59-A6C34878D82A}">
                    <a16:rowId xmlns:a16="http://schemas.microsoft.com/office/drawing/2014/main" val="1230255934"/>
                  </a:ext>
                </a:extLst>
              </a:tr>
              <a:tr h="408996">
                <a:tc>
                  <a:txBody>
                    <a:bodyPr/>
                    <a:lstStyle/>
                    <a:p>
                      <a:r>
                        <a:rPr lang="sv-SE" sz="1400">
                          <a:latin typeface="Bahnschrift SemiLight" panose="020B0502040204020203" pitchFamily="34" charset="0"/>
                        </a:rPr>
                        <a:t>Kunduppdrag</a:t>
                      </a:r>
                      <a:endParaRPr lang="en-SE" sz="1400">
                        <a:latin typeface="Bahnschrift SemiLight" panose="020B0502040204020203" pitchFamily="34" charset="0"/>
                      </a:endParaRPr>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a:p>
                  </a:txBody>
                  <a:tcPr>
                    <a:solidFill>
                      <a:schemeClr val="bg1">
                        <a:lumMod val="95000"/>
                      </a:schemeClr>
                    </a:solidFill>
                  </a:tcPr>
                </a:tc>
                <a:extLst>
                  <a:ext uri="{0D108BD9-81ED-4DB2-BD59-A6C34878D82A}">
                    <a16:rowId xmlns:a16="http://schemas.microsoft.com/office/drawing/2014/main" val="3324345309"/>
                  </a:ext>
                </a:extLst>
              </a:tr>
              <a:tr h="408996">
                <a:tc>
                  <a:txBody>
                    <a:bodyPr/>
                    <a:lstStyle/>
                    <a:p>
                      <a:r>
                        <a:rPr lang="sv-SE" sz="1400">
                          <a:latin typeface="Bahnschrift SemiLight" panose="020B0502040204020203" pitchFamily="34" charset="0"/>
                        </a:rPr>
                        <a:t>Tilläggsavtal</a:t>
                      </a:r>
                      <a:endParaRPr lang="en-SE" sz="1400">
                        <a:latin typeface="Bahnschrift SemiLight" panose="020B0502040204020203" pitchFamily="34" charset="0"/>
                      </a:endParaRPr>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a:p>
                  </a:txBody>
                  <a:tcPr>
                    <a:solidFill>
                      <a:schemeClr val="bg1">
                        <a:lumMod val="95000"/>
                      </a:schemeClr>
                    </a:solidFill>
                  </a:tcPr>
                </a:tc>
                <a:extLst>
                  <a:ext uri="{0D108BD9-81ED-4DB2-BD59-A6C34878D82A}">
                    <a16:rowId xmlns:a16="http://schemas.microsoft.com/office/drawing/2014/main" val="461183681"/>
                  </a:ext>
                </a:extLst>
              </a:tr>
              <a:tr h="484362">
                <a:tc>
                  <a:txBody>
                    <a:bodyPr/>
                    <a:lstStyle/>
                    <a:p>
                      <a:r>
                        <a:rPr lang="sv-SE" sz="1400">
                          <a:latin typeface="Bahnschrift SemiLight" panose="020B0502040204020203" pitchFamily="34" charset="0"/>
                        </a:rPr>
                        <a:t>Investering från annan förvaltning i staden (FK)</a:t>
                      </a:r>
                      <a:endParaRPr lang="en-SE" sz="1400">
                        <a:latin typeface="Bahnschrift SemiLight" panose="020B0502040204020203" pitchFamily="34" charset="0"/>
                      </a:endParaRPr>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a:p>
                  </a:txBody>
                  <a:tcPr>
                    <a:solidFill>
                      <a:schemeClr val="bg1">
                        <a:lumMod val="95000"/>
                      </a:schemeClr>
                    </a:solidFill>
                  </a:tcPr>
                </a:tc>
                <a:tc>
                  <a:txBody>
                    <a:bodyPr/>
                    <a:lstStyle/>
                    <a:p>
                      <a:pPr algn="r"/>
                      <a:endParaRPr lang="en-SE" sz="1400"/>
                    </a:p>
                  </a:txBody>
                  <a:tcPr>
                    <a:solidFill>
                      <a:schemeClr val="bg1">
                        <a:lumMod val="95000"/>
                      </a:schemeClr>
                    </a:solidFill>
                  </a:tcPr>
                </a:tc>
                <a:extLst>
                  <a:ext uri="{0D108BD9-81ED-4DB2-BD59-A6C34878D82A}">
                    <a16:rowId xmlns:a16="http://schemas.microsoft.com/office/drawing/2014/main" val="4008985037"/>
                  </a:ext>
                </a:extLst>
              </a:tr>
              <a:tr h="4089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a:latin typeface="Bahnschrift SemiLight" panose="020B0502040204020203" pitchFamily="34" charset="0"/>
                        </a:rPr>
                        <a:t>SUMMA</a:t>
                      </a:r>
                      <a:endParaRPr lang="en-SE" sz="1400" b="1">
                        <a:latin typeface="Bahnschrift SemiLight" panose="020B0502040204020203" pitchFamily="34" charset="0"/>
                      </a:endParaRPr>
                    </a:p>
                  </a:txBody>
                  <a:tcPr>
                    <a:solidFill>
                      <a:schemeClr val="bg1">
                        <a:lumMod val="85000"/>
                      </a:schemeClr>
                    </a:solidFill>
                  </a:tcPr>
                </a:tc>
                <a:tc>
                  <a:txBody>
                    <a:bodyPr/>
                    <a:lstStyle/>
                    <a:p>
                      <a:pPr algn="r"/>
                      <a:endParaRPr lang="en-SE" sz="1400" b="1"/>
                    </a:p>
                  </a:txBody>
                  <a:tcPr>
                    <a:solidFill>
                      <a:schemeClr val="bg1">
                        <a:lumMod val="85000"/>
                      </a:schemeClr>
                    </a:solidFill>
                  </a:tcPr>
                </a:tc>
                <a:tc>
                  <a:txBody>
                    <a:bodyPr/>
                    <a:lstStyle/>
                    <a:p>
                      <a:pPr algn="r"/>
                      <a:endParaRPr lang="en-SE" sz="1400" b="1"/>
                    </a:p>
                  </a:txBody>
                  <a:tcPr>
                    <a:solidFill>
                      <a:schemeClr val="bg1">
                        <a:lumMod val="85000"/>
                      </a:schemeClr>
                    </a:solidFill>
                  </a:tcPr>
                </a:tc>
                <a:tc>
                  <a:txBody>
                    <a:bodyPr/>
                    <a:lstStyle/>
                    <a:p>
                      <a:pPr algn="r"/>
                      <a:endParaRPr lang="en-SE" sz="1400" b="1" dirty="0"/>
                    </a:p>
                  </a:txBody>
                  <a:tcPr>
                    <a:solidFill>
                      <a:schemeClr val="bg1">
                        <a:lumMod val="85000"/>
                      </a:schemeClr>
                    </a:solidFill>
                  </a:tcPr>
                </a:tc>
                <a:extLst>
                  <a:ext uri="{0D108BD9-81ED-4DB2-BD59-A6C34878D82A}">
                    <a16:rowId xmlns:a16="http://schemas.microsoft.com/office/drawing/2014/main" val="1114604780"/>
                  </a:ext>
                </a:extLst>
              </a:tr>
            </a:tbl>
          </a:graphicData>
        </a:graphic>
      </p:graphicFrame>
      <p:pic>
        <p:nvPicPr>
          <p:cNvPr id="7" name="Picture 2" descr="{LOGOTYPE}">
            <a:extLst>
              <a:ext uri="{FF2B5EF4-FFF2-40B4-BE49-F238E27FC236}">
                <a16:creationId xmlns:a16="http://schemas.microsoft.com/office/drawing/2014/main" id="{E9740C6E-2EEE-47A3-A062-B483F3D2B72A}"/>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16375" y="446700"/>
            <a:ext cx="1114425" cy="381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0668F6A3-FBE5-4E02-A5D3-E06ED53797E5}"/>
              </a:ext>
            </a:extLst>
          </p:cNvPr>
          <p:cNvSpPr txBox="1"/>
          <p:nvPr/>
        </p:nvSpPr>
        <p:spPr>
          <a:xfrm>
            <a:off x="324000" y="385200"/>
            <a:ext cx="5976000" cy="460800"/>
          </a:xfrm>
          <a:prstGeom prst="rect">
            <a:avLst/>
          </a:prstGeom>
          <a:noFill/>
        </p:spPr>
        <p:txBody>
          <a:bodyPr wrap="square" rtlCol="0">
            <a:spAutoFit/>
          </a:bodyPr>
          <a:lstStyle/>
          <a:p>
            <a:r>
              <a:rPr lang="sv-SE" sz="2000">
                <a:solidFill>
                  <a:schemeClr val="bg1">
                    <a:lumMod val="50000"/>
                  </a:schemeClr>
                </a:solidFill>
                <a:latin typeface="Bahnschrift Light" panose="020B0502040204020203" pitchFamily="34" charset="0"/>
              </a:rPr>
              <a:t>Statusrapport</a:t>
            </a:r>
            <a:endParaRPr lang="en-SE" sz="2000">
              <a:solidFill>
                <a:schemeClr val="bg1">
                  <a:lumMod val="50000"/>
                </a:schemeClr>
              </a:solidFill>
              <a:latin typeface="Bahnschrift Light" panose="020B0502040204020203" pitchFamily="34" charset="0"/>
            </a:endParaRPr>
          </a:p>
        </p:txBody>
      </p:sp>
      <p:sp>
        <p:nvSpPr>
          <p:cNvPr id="8" name="TextBox 7">
            <a:extLst>
              <a:ext uri="{FF2B5EF4-FFF2-40B4-BE49-F238E27FC236}">
                <a16:creationId xmlns:a16="http://schemas.microsoft.com/office/drawing/2014/main" id="{9B7F3CC4-9768-461C-918E-D357910442D0}"/>
              </a:ext>
            </a:extLst>
          </p:cNvPr>
          <p:cNvSpPr txBox="1"/>
          <p:nvPr/>
        </p:nvSpPr>
        <p:spPr>
          <a:xfrm>
            <a:off x="435600" y="997200"/>
            <a:ext cx="9237600" cy="707886"/>
          </a:xfrm>
          <a:prstGeom prst="rect">
            <a:avLst/>
          </a:prstGeom>
          <a:noFill/>
        </p:spPr>
        <p:txBody>
          <a:bodyPr wrap="square" rtlCol="0">
            <a:spAutoFit/>
          </a:bodyPr>
          <a:lstStyle/>
          <a:p>
            <a:r>
              <a:rPr lang="en-US" sz="4000">
                <a:latin typeface="Bahnschrift" panose="020B0502040204020203" pitchFamily="34" charset="0"/>
                <a:ea typeface="+mj-ea"/>
                <a:cs typeface="+mj-cs"/>
              </a:rPr>
              <a:t>Ekonomi – </a:t>
            </a:r>
            <a:r>
              <a:rPr lang="en-US" sz="4000" err="1">
                <a:latin typeface="Bahnschrift" panose="020B0502040204020203" pitchFamily="34" charset="0"/>
                <a:ea typeface="+mj-ea"/>
                <a:cs typeface="+mj-cs"/>
              </a:rPr>
              <a:t>Kostnad</a:t>
            </a:r>
            <a:r>
              <a:rPr lang="en-US" sz="4000">
                <a:latin typeface="Bahnschrift" panose="020B0502040204020203" pitchFamily="34" charset="0"/>
                <a:ea typeface="+mj-ea"/>
                <a:cs typeface="+mj-cs"/>
              </a:rPr>
              <a:t> per LOA och BTA</a:t>
            </a:r>
            <a:endParaRPr lang="sv-SE" sz="4000">
              <a:latin typeface="Bahnschrift" panose="020B0502040204020203" pitchFamily="34" charset="0"/>
              <a:ea typeface="+mj-ea"/>
              <a:cs typeface="+mj-cs"/>
            </a:endParaRPr>
          </a:p>
        </p:txBody>
      </p:sp>
      <p:sp>
        <p:nvSpPr>
          <p:cNvPr id="9" name="Platshållare för sidfot 1">
            <a:extLst>
              <a:ext uri="{FF2B5EF4-FFF2-40B4-BE49-F238E27FC236}">
                <a16:creationId xmlns:a16="http://schemas.microsoft.com/office/drawing/2014/main" id="{5271D6DB-08C1-4010-B871-533D576A3F41}"/>
              </a:ext>
            </a:extLst>
          </p:cNvPr>
          <p:cNvSpPr>
            <a:spLocks noGrp="1"/>
          </p:cNvSpPr>
          <p:nvPr/>
        </p:nvSpPr>
        <p:spPr>
          <a:xfrm>
            <a:off x="5764119" y="446700"/>
            <a:ext cx="4783183" cy="365125"/>
          </a:xfrm>
          <a:prstGeom prst="rect">
            <a:avLst/>
          </a:prstGeom>
        </p:spPr>
        <p:txBody>
          <a:bodyPr vert="horz" lIns="91440" tIns="45720" rIns="91440" bIns="45720" rtlCol="0" anchor="ctr"/>
          <a:lstStyle>
            <a:defPPr>
              <a:defRPr lang="sv-SE"/>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dirty="0">
                <a:solidFill>
                  <a:srgbClr val="FF0000"/>
                </a:solidFill>
              </a:rPr>
              <a:t>RAPPORT FRÅN DITT PROJEKT I ANTURA PROJEKTSTYR SKA ANVÄNDAS</a:t>
            </a:r>
          </a:p>
          <a:p>
            <a:r>
              <a:rPr lang="sv-SE" dirty="0">
                <a:solidFill>
                  <a:srgbClr val="FF0000"/>
                </a:solidFill>
              </a:rPr>
              <a:t>SIDORNA OM EKONOMI ENLIGT DENNA MALL SKA ANVÄNDAS</a:t>
            </a:r>
          </a:p>
        </p:txBody>
      </p:sp>
    </p:spTree>
    <p:extLst>
      <p:ext uri="{BB962C8B-B14F-4D97-AF65-F5344CB8AC3E}">
        <p14:creationId xmlns:p14="http://schemas.microsoft.com/office/powerpoint/2010/main" val="2248872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descr="{COST_EFFECT_TABLE}">
            <a:extLst>
              <a:ext uri="{FF2B5EF4-FFF2-40B4-BE49-F238E27FC236}">
                <a16:creationId xmlns:a16="http://schemas.microsoft.com/office/drawing/2014/main" id="{B45E4567-6F96-4E5D-ACC4-596DAD1266C9}"/>
              </a:ext>
            </a:extLst>
          </p:cNvPr>
          <p:cNvGraphicFramePr>
            <a:graphicFrameLocks noGrp="1"/>
          </p:cNvGraphicFramePr>
          <p:nvPr>
            <p:extLst>
              <p:ext uri="{D42A27DB-BD31-4B8C-83A1-F6EECF244321}">
                <p14:modId xmlns:p14="http://schemas.microsoft.com/office/powerpoint/2010/main" val="3893246275"/>
              </p:ext>
            </p:extLst>
          </p:nvPr>
        </p:nvGraphicFramePr>
        <p:xfrm>
          <a:off x="576262" y="1890461"/>
          <a:ext cx="10071522" cy="3196013"/>
        </p:xfrm>
        <a:graphic>
          <a:graphicData uri="http://schemas.openxmlformats.org/drawingml/2006/table">
            <a:tbl>
              <a:tblPr firstRow="1" bandRow="1">
                <a:tableStyleId>{5C22544A-7EE6-4342-B048-85BDC9FD1C3A}</a:tableStyleId>
              </a:tblPr>
              <a:tblGrid>
                <a:gridCol w="6390851">
                  <a:extLst>
                    <a:ext uri="{9D8B030D-6E8A-4147-A177-3AD203B41FA5}">
                      <a16:colId xmlns:a16="http://schemas.microsoft.com/office/drawing/2014/main" val="1219752844"/>
                    </a:ext>
                  </a:extLst>
                </a:gridCol>
                <a:gridCol w="3680671">
                  <a:extLst>
                    <a:ext uri="{9D8B030D-6E8A-4147-A177-3AD203B41FA5}">
                      <a16:colId xmlns:a16="http://schemas.microsoft.com/office/drawing/2014/main" val="1853290697"/>
                    </a:ext>
                  </a:extLst>
                </a:gridCol>
              </a:tblGrid>
              <a:tr h="567855">
                <a:tc>
                  <a:txBody>
                    <a:bodyPr/>
                    <a:lstStyle/>
                    <a:p>
                      <a:endParaRPr lang="sv-SE" dirty="0"/>
                    </a:p>
                  </a:txBody>
                  <a:tcPr>
                    <a:solidFill>
                      <a:srgbClr val="595959"/>
                    </a:solidFill>
                  </a:tcPr>
                </a:tc>
                <a:tc>
                  <a:txBody>
                    <a:bodyPr/>
                    <a:lstStyle/>
                    <a:p>
                      <a:r>
                        <a:rPr lang="en-US" err="1"/>
                        <a:t>Hyresberäkning</a:t>
                      </a:r>
                      <a:endParaRPr lang="en-SE"/>
                    </a:p>
                  </a:txBody>
                  <a:tcPr>
                    <a:solidFill>
                      <a:srgbClr val="595959"/>
                    </a:solidFill>
                  </a:tcPr>
                </a:tc>
                <a:extLst>
                  <a:ext uri="{0D108BD9-81ED-4DB2-BD59-A6C34878D82A}">
                    <a16:rowId xmlns:a16="http://schemas.microsoft.com/office/drawing/2014/main" val="1555279360"/>
                  </a:ext>
                </a:extLst>
              </a:tr>
              <a:tr h="520534">
                <a:tc>
                  <a:txBody>
                    <a:bodyPr/>
                    <a:lstStyle/>
                    <a:p>
                      <a:r>
                        <a:rPr lang="sv-SE" sz="1600" dirty="0">
                          <a:latin typeface="Bahnschrift SemiLight" panose="020B0502040204020203" pitchFamily="34" charset="0"/>
                        </a:rPr>
                        <a:t>Hyreskostnad Etapp 1</a:t>
                      </a:r>
                    </a:p>
                    <a:p>
                      <a:endParaRPr lang="sv-SE" sz="1600" dirty="0">
                        <a:latin typeface="Bahnschrift SemiLight" panose="020B0502040204020203" pitchFamily="34" charset="0"/>
                      </a:endParaRPr>
                    </a:p>
                    <a:p>
                      <a:r>
                        <a:rPr lang="sv-SE" sz="1600" dirty="0">
                          <a:latin typeface="Bahnschrift SemiLight" panose="020B0502040204020203" pitchFamily="34" charset="0"/>
                        </a:rPr>
                        <a:t>Sporthall</a:t>
                      </a:r>
                    </a:p>
                    <a:p>
                      <a:endParaRPr lang="sv-SE" sz="1600" dirty="0">
                        <a:latin typeface="Bahnschrift SemiLight" panose="020B0502040204020203" pitchFamily="34" charset="0"/>
                      </a:endParaRPr>
                    </a:p>
                    <a:p>
                      <a:r>
                        <a:rPr lang="sv-SE" sz="1600" dirty="0">
                          <a:latin typeface="Bahnschrift SemiLight" panose="020B0502040204020203" pitchFamily="34" charset="0"/>
                        </a:rPr>
                        <a:t>Etapp 2</a:t>
                      </a:r>
                      <a:endParaRPr lang="en-SE" sz="1600" dirty="0">
                        <a:latin typeface="Bahnschrift SemiLight" panose="020B0502040204020203" pitchFamily="34" charset="0"/>
                      </a:endParaRPr>
                    </a:p>
                  </a:txBody>
                  <a:tcPr>
                    <a:solidFill>
                      <a:schemeClr val="bg1">
                        <a:lumMod val="95000"/>
                      </a:schemeClr>
                    </a:solidFill>
                  </a:tcPr>
                </a:tc>
                <a:tc>
                  <a:txBody>
                    <a:bodyPr/>
                    <a:lstStyle/>
                    <a:p>
                      <a:pPr algn="r"/>
                      <a:r>
                        <a:rPr lang="sv-SE" sz="1600" dirty="0"/>
                        <a:t>18 173 567</a:t>
                      </a:r>
                    </a:p>
                    <a:p>
                      <a:pPr algn="r"/>
                      <a:endParaRPr lang="sv-SE" sz="1600" dirty="0"/>
                    </a:p>
                    <a:p>
                      <a:pPr algn="r"/>
                      <a:r>
                        <a:rPr lang="sv-SE" sz="1600" dirty="0"/>
                        <a:t>6 993 376</a:t>
                      </a:r>
                    </a:p>
                    <a:p>
                      <a:pPr algn="r"/>
                      <a:endParaRPr lang="sv-SE" sz="1600" dirty="0"/>
                    </a:p>
                    <a:p>
                      <a:pPr algn="r"/>
                      <a:r>
                        <a:rPr lang="sv-SE" sz="1600" dirty="0"/>
                        <a:t>2 092 424</a:t>
                      </a:r>
                      <a:endParaRPr lang="en-SE" sz="1600" dirty="0"/>
                    </a:p>
                  </a:txBody>
                  <a:tcPr>
                    <a:solidFill>
                      <a:schemeClr val="bg1">
                        <a:lumMod val="95000"/>
                      </a:schemeClr>
                    </a:solidFill>
                  </a:tcPr>
                </a:tc>
                <a:extLst>
                  <a:ext uri="{0D108BD9-81ED-4DB2-BD59-A6C34878D82A}">
                    <a16:rowId xmlns:a16="http://schemas.microsoft.com/office/drawing/2014/main" val="180311019"/>
                  </a:ext>
                </a:extLst>
              </a:tr>
              <a:tr h="6587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b="0" dirty="0">
                          <a:latin typeface="Bahnschrift SemiLight" panose="020B0502040204020203" pitchFamily="34" charset="0"/>
                        </a:rPr>
                        <a:t>Beslutad hyra i beställande nämnd</a:t>
                      </a:r>
                      <a:endParaRPr lang="en-SE" sz="1600" b="0" dirty="0">
                        <a:latin typeface="Bahnschrift SemiLight" panose="020B0502040204020203" pitchFamily="34" charset="0"/>
                      </a:endParaRPr>
                    </a:p>
                  </a:txBody>
                  <a:tcPr>
                    <a:solidFill>
                      <a:schemeClr val="bg1">
                        <a:lumMod val="95000"/>
                      </a:schemeClr>
                    </a:solidFill>
                  </a:tcPr>
                </a:tc>
                <a:tc>
                  <a:txBody>
                    <a:bodyPr/>
                    <a:lstStyle/>
                    <a:p>
                      <a:pPr algn="r"/>
                      <a:endParaRPr lang="en-SE" sz="1600" dirty="0"/>
                    </a:p>
                  </a:txBody>
                  <a:tcPr>
                    <a:solidFill>
                      <a:schemeClr val="bg1">
                        <a:lumMod val="95000"/>
                      </a:schemeClr>
                    </a:solidFill>
                  </a:tcPr>
                </a:tc>
                <a:extLst>
                  <a:ext uri="{0D108BD9-81ED-4DB2-BD59-A6C34878D82A}">
                    <a16:rowId xmlns:a16="http://schemas.microsoft.com/office/drawing/2014/main" val="3987256310"/>
                  </a:ext>
                </a:extLst>
              </a:tr>
              <a:tr h="6587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b="0">
                          <a:latin typeface="Bahnschrift SemiLight" panose="020B0502040204020203" pitchFamily="34" charset="0"/>
                        </a:rPr>
                        <a:t>Differens hyreskostnad och beslutad hyra</a:t>
                      </a:r>
                      <a:endParaRPr lang="en-SE" sz="1600" b="0">
                        <a:latin typeface="Bahnschrift SemiLight" panose="020B0502040204020203" pitchFamily="34" charset="0"/>
                      </a:endParaRPr>
                    </a:p>
                  </a:txBody>
                  <a:tcPr>
                    <a:solidFill>
                      <a:schemeClr val="bg1">
                        <a:lumMod val="95000"/>
                      </a:schemeClr>
                    </a:solidFill>
                  </a:tcPr>
                </a:tc>
                <a:tc>
                  <a:txBody>
                    <a:bodyPr/>
                    <a:lstStyle/>
                    <a:p>
                      <a:pPr algn="r"/>
                      <a:endParaRPr lang="en-SE" sz="1600" dirty="0"/>
                    </a:p>
                  </a:txBody>
                  <a:tcPr>
                    <a:solidFill>
                      <a:schemeClr val="bg1">
                        <a:lumMod val="95000"/>
                      </a:schemeClr>
                    </a:solidFill>
                  </a:tcPr>
                </a:tc>
                <a:extLst>
                  <a:ext uri="{0D108BD9-81ED-4DB2-BD59-A6C34878D82A}">
                    <a16:rowId xmlns:a16="http://schemas.microsoft.com/office/drawing/2014/main" val="2291584836"/>
                  </a:ext>
                </a:extLst>
              </a:tr>
            </a:tbl>
          </a:graphicData>
        </a:graphic>
      </p:graphicFrame>
      <p:pic>
        <p:nvPicPr>
          <p:cNvPr id="7" name="Picture 2" descr="{LOGOTYPE}">
            <a:extLst>
              <a:ext uri="{FF2B5EF4-FFF2-40B4-BE49-F238E27FC236}">
                <a16:creationId xmlns:a16="http://schemas.microsoft.com/office/drawing/2014/main" id="{E9740C6E-2EEE-47A3-A062-B483F3D2B72A}"/>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16375" y="446700"/>
            <a:ext cx="1114425" cy="381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0668F6A3-FBE5-4E02-A5D3-E06ED53797E5}"/>
              </a:ext>
            </a:extLst>
          </p:cNvPr>
          <p:cNvSpPr txBox="1"/>
          <p:nvPr/>
        </p:nvSpPr>
        <p:spPr>
          <a:xfrm>
            <a:off x="324000" y="385200"/>
            <a:ext cx="5976000" cy="460800"/>
          </a:xfrm>
          <a:prstGeom prst="rect">
            <a:avLst/>
          </a:prstGeom>
          <a:noFill/>
        </p:spPr>
        <p:txBody>
          <a:bodyPr wrap="square" rtlCol="0">
            <a:spAutoFit/>
          </a:bodyPr>
          <a:lstStyle/>
          <a:p>
            <a:r>
              <a:rPr lang="sv-SE" sz="2000">
                <a:solidFill>
                  <a:schemeClr val="bg1">
                    <a:lumMod val="50000"/>
                  </a:schemeClr>
                </a:solidFill>
                <a:latin typeface="Bahnschrift Light" panose="020B0502040204020203" pitchFamily="34" charset="0"/>
              </a:rPr>
              <a:t>Statusrapport</a:t>
            </a:r>
            <a:endParaRPr lang="en-SE" sz="2000">
              <a:solidFill>
                <a:schemeClr val="bg1">
                  <a:lumMod val="50000"/>
                </a:schemeClr>
              </a:solidFill>
              <a:latin typeface="Bahnschrift Light" panose="020B0502040204020203" pitchFamily="34" charset="0"/>
            </a:endParaRPr>
          </a:p>
        </p:txBody>
      </p:sp>
      <p:sp>
        <p:nvSpPr>
          <p:cNvPr id="8" name="TextBox 7">
            <a:extLst>
              <a:ext uri="{FF2B5EF4-FFF2-40B4-BE49-F238E27FC236}">
                <a16:creationId xmlns:a16="http://schemas.microsoft.com/office/drawing/2014/main" id="{9B7F3CC4-9768-461C-918E-D357910442D0}"/>
              </a:ext>
            </a:extLst>
          </p:cNvPr>
          <p:cNvSpPr txBox="1"/>
          <p:nvPr/>
        </p:nvSpPr>
        <p:spPr>
          <a:xfrm>
            <a:off x="435600" y="997200"/>
            <a:ext cx="9237600" cy="707886"/>
          </a:xfrm>
          <a:prstGeom prst="rect">
            <a:avLst/>
          </a:prstGeom>
          <a:noFill/>
        </p:spPr>
        <p:txBody>
          <a:bodyPr wrap="square" rtlCol="0">
            <a:spAutoFit/>
          </a:bodyPr>
          <a:lstStyle/>
          <a:p>
            <a:r>
              <a:rPr lang="en-US" sz="4000">
                <a:latin typeface="Bahnschrift" panose="020B0502040204020203" pitchFamily="34" charset="0"/>
                <a:ea typeface="+mj-ea"/>
                <a:cs typeface="+mj-cs"/>
              </a:rPr>
              <a:t>Ekonomi – Hyresberäkning</a:t>
            </a:r>
            <a:endParaRPr lang="sv-SE" sz="4000">
              <a:latin typeface="Bahnschrift" panose="020B0502040204020203" pitchFamily="34" charset="0"/>
              <a:ea typeface="+mj-ea"/>
              <a:cs typeface="+mj-cs"/>
            </a:endParaRPr>
          </a:p>
        </p:txBody>
      </p:sp>
      <p:sp>
        <p:nvSpPr>
          <p:cNvPr id="9" name="Platshållare för sidfot 1">
            <a:extLst>
              <a:ext uri="{FF2B5EF4-FFF2-40B4-BE49-F238E27FC236}">
                <a16:creationId xmlns:a16="http://schemas.microsoft.com/office/drawing/2014/main" id="{13CF4713-13D8-4499-AB96-77479136B222}"/>
              </a:ext>
            </a:extLst>
          </p:cNvPr>
          <p:cNvSpPr>
            <a:spLocks noGrp="1"/>
          </p:cNvSpPr>
          <p:nvPr/>
        </p:nvSpPr>
        <p:spPr>
          <a:xfrm>
            <a:off x="5764119" y="446700"/>
            <a:ext cx="4783183" cy="365125"/>
          </a:xfrm>
          <a:prstGeom prst="rect">
            <a:avLst/>
          </a:prstGeom>
        </p:spPr>
        <p:txBody>
          <a:bodyPr vert="horz" lIns="91440" tIns="45720" rIns="91440" bIns="45720" rtlCol="0" anchor="ctr"/>
          <a:lstStyle>
            <a:defPPr>
              <a:defRPr lang="sv-SE"/>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dirty="0">
                <a:solidFill>
                  <a:srgbClr val="FF0000"/>
                </a:solidFill>
              </a:rPr>
              <a:t>RAPPORT FRÅN DITT PROJEKT I ANTURA PROJEKTSTYR SKA ANVÄNDAS</a:t>
            </a:r>
          </a:p>
          <a:p>
            <a:r>
              <a:rPr lang="sv-SE" dirty="0">
                <a:solidFill>
                  <a:srgbClr val="FF0000"/>
                </a:solidFill>
              </a:rPr>
              <a:t>SIDORNA OM EKONOMI ENLIGT DENNA MALL SKA ANVÄNDAS</a:t>
            </a:r>
          </a:p>
        </p:txBody>
      </p:sp>
    </p:spTree>
    <p:extLst>
      <p:ext uri="{BB962C8B-B14F-4D97-AF65-F5344CB8AC3E}">
        <p14:creationId xmlns:p14="http://schemas.microsoft.com/office/powerpoint/2010/main" val="42207134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ece222e9-53bf-4869-bb33-925ef6df2f1f" xsi:nil="true"/>
    <lcf76f155ced4ddcb4097134ff3c332f xmlns="35c28fb8-0995-4c65-9e5a-fc55dc56594b">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8BC95C8209A41E4DAAD823DCE5F36B55" ma:contentTypeVersion="11" ma:contentTypeDescription="Skapa ett nytt dokument." ma:contentTypeScope="" ma:versionID="2add3bd7217f18f3d7a9a63537b388bd">
  <xsd:schema xmlns:xsd="http://www.w3.org/2001/XMLSchema" xmlns:xs="http://www.w3.org/2001/XMLSchema" xmlns:p="http://schemas.microsoft.com/office/2006/metadata/properties" xmlns:ns2="35c28fb8-0995-4c65-9e5a-fc55dc56594b" xmlns:ns3="ece222e9-53bf-4869-bb33-925ef6df2f1f" targetNamespace="http://schemas.microsoft.com/office/2006/metadata/properties" ma:root="true" ma:fieldsID="6d4ab98e432a38aa752fa92716be044f" ns2:_="" ns3:_="">
    <xsd:import namespace="35c28fb8-0995-4c65-9e5a-fc55dc56594b"/>
    <xsd:import namespace="ece222e9-53bf-4869-bb33-925ef6df2f1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c28fb8-0995-4c65-9e5a-fc55dc5659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Bildmarkeringar" ma:readOnly="false" ma:fieldId="{5cf76f15-5ced-4ddc-b409-7134ff3c332f}" ma:taxonomyMulti="true" ma:sspId="5ba0a079-088f-45e9-a2b8-c4105584005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ce222e9-53bf-4869-bb33-925ef6df2f1f"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b1c317ca-99ee-4cba-ad88-8b6e5a8cd773}" ma:internalName="TaxCatchAll" ma:showField="CatchAllData" ma:web="ece222e9-53bf-4869-bb33-925ef6df2f1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92D2FE5-A00A-4AAC-85CA-BDF88B30DE63}">
  <ds:schemaRefs>
    <ds:schemaRef ds:uri="http://purl.org/dc/elements/1.1/"/>
    <ds:schemaRef ds:uri="http://schemas.microsoft.com/office/2006/metadata/properties"/>
    <ds:schemaRef ds:uri="67de60ea-ab4a-4159-ad3d-b8acf949c09c"/>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89825D8F-8785-4D9F-A1F0-1D993C5D0381}">
  <ds:schemaRefs>
    <ds:schemaRef ds:uri="http://schemas.microsoft.com/sharepoint/v3/contenttype/forms"/>
  </ds:schemaRefs>
</ds:datastoreItem>
</file>

<file path=customXml/itemProps3.xml><?xml version="1.0" encoding="utf-8"?>
<ds:datastoreItem xmlns:ds="http://schemas.openxmlformats.org/officeDocument/2006/customXml" ds:itemID="{FEFA9398-2405-4305-88C6-D77F22606B3F}"/>
</file>

<file path=docProps/app.xml><?xml version="1.0" encoding="utf-8"?>
<Properties xmlns="http://schemas.openxmlformats.org/officeDocument/2006/extended-properties" xmlns:vt="http://schemas.openxmlformats.org/officeDocument/2006/docPropsVTypes">
  <TotalTime>0</TotalTime>
  <Words>656</Words>
  <Application>Microsoft Office PowerPoint</Application>
  <PresentationFormat>Bredbild</PresentationFormat>
  <Paragraphs>151</Paragraphs>
  <Slides>11</Slides>
  <Notes>4</Notes>
  <HiddenSlides>0</HiddenSlides>
  <MMClips>0</MMClips>
  <ScaleCrop>false</ScaleCrop>
  <HeadingPairs>
    <vt:vector size="6" baseType="variant">
      <vt:variant>
        <vt:lpstr>Använt teckensnitt</vt:lpstr>
      </vt:variant>
      <vt:variant>
        <vt:i4>8</vt:i4>
      </vt:variant>
      <vt:variant>
        <vt:lpstr>Tema</vt:lpstr>
      </vt:variant>
      <vt:variant>
        <vt:i4>1</vt:i4>
      </vt:variant>
      <vt:variant>
        <vt:lpstr>Bildrubriker</vt:lpstr>
      </vt:variant>
      <vt:variant>
        <vt:i4>11</vt:i4>
      </vt:variant>
    </vt:vector>
  </HeadingPairs>
  <TitlesOfParts>
    <vt:vector size="20" baseType="lpstr">
      <vt:lpstr>Arial</vt:lpstr>
      <vt:lpstr>Bahnschrift</vt:lpstr>
      <vt:lpstr>Bahnschrift Light</vt:lpstr>
      <vt:lpstr>Bahnschrift SemiBold</vt:lpstr>
      <vt:lpstr>Bahnschrift SemiLight</vt:lpstr>
      <vt:lpstr>Calibri</vt:lpstr>
      <vt:lpstr>Calibri Light</vt:lpstr>
      <vt:lpstr>Times New Roman</vt:lpstr>
      <vt:lpstr>Office Theme</vt:lpstr>
      <vt:lpstr>PowerPoint-presentation</vt:lpstr>
      <vt:lpstr>PowerPoint-presentation</vt:lpstr>
      <vt:lpstr>PowerPoint-presentation</vt:lpstr>
      <vt:lpstr>Projektstatus</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{STATUS_REPORT_TITLE}</dc:title>
  <dc:creator>Liselotte Heintz</dc:creator>
  <cp:lastModifiedBy>Moa Pålsson</cp:lastModifiedBy>
  <cp:revision>9</cp:revision>
  <dcterms:created xsi:type="dcterms:W3CDTF">2020-02-18T10:26:54Z</dcterms:created>
  <dcterms:modified xsi:type="dcterms:W3CDTF">2023-01-04T14:26:06Z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0x0101008BC95C8209A41E4DAAD823DCE5F36B55</vt:lpwstr>
  </property>
  <property fmtid="{D5CDD505-2E9C-101B-9397-08002B2CF9AE}" pid="3" name="SW_IntOfficeMacros">
    <vt:lpwstr>Disabled</vt:lpwstr>
  </property>
  <property fmtid="{D5CDD505-2E9C-101B-9397-08002B2CF9AE}" pid="4" name="SW_CustomTitle">
    <vt:lpwstr/>
  </property>
</Properties>
</file>