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media/image12.JP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8" r:id="rId6"/>
    <p:sldId id="269" r:id="rId7"/>
    <p:sldId id="257" r:id="rId8"/>
    <p:sldId id="270" r:id="rId9"/>
    <p:sldId id="265" r:id="rId10"/>
    <p:sldId id="264" r:id="rId11"/>
    <p:sldId id="274" r:id="rId12"/>
    <p:sldId id="283" r:id="rId13"/>
    <p:sldId id="282" r:id="rId14"/>
    <p:sldId id="258" r:id="rId15"/>
    <p:sldId id="281" r:id="rId16"/>
    <p:sldId id="284" r:id="rId17"/>
  </p:sldIdLst>
  <p:sldSz cx="12192000" cy="6858000"/>
  <p:notesSz cx="12192000" cy="6858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2" d="100"/>
          <a:sy n="122" d="100"/>
        </p:scale>
        <p:origin x="114" y="12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02742" y="388746"/>
            <a:ext cx="11386515" cy="330834"/>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800" b="0" i="0">
                <a:solidFill>
                  <a:schemeClr val="tx1"/>
                </a:solidFill>
                <a:latin typeface="Calibri"/>
                <a:cs typeface="Calibri"/>
              </a:defRPr>
            </a:lvl1p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2/21/2023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0" i="0">
                <a:solidFill>
                  <a:srgbClr val="7E7E7E"/>
                </a:solidFill>
                <a:latin typeface="Bahnschrift Light"/>
                <a:cs typeface="Bahnschrift Light"/>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800" b="0" i="0">
                <a:solidFill>
                  <a:schemeClr val="tx1"/>
                </a:solidFill>
                <a:latin typeface="Calibri"/>
                <a:cs typeface="Calibri"/>
              </a:defRPr>
            </a:lvl1p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2/21/2023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416540" y="966216"/>
            <a:ext cx="1114044" cy="3810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000" b="0" i="0">
                <a:solidFill>
                  <a:srgbClr val="7E7E7E"/>
                </a:solidFill>
                <a:latin typeface="Bahnschrift Light"/>
                <a:cs typeface="Bahnschrift Light"/>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800" b="0" i="0">
                <a:solidFill>
                  <a:schemeClr val="tx1"/>
                </a:solidFill>
                <a:latin typeface="Calibri"/>
                <a:cs typeface="Calibri"/>
              </a:defRPr>
            </a:lvl1p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2/21/2023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0" i="0">
                <a:solidFill>
                  <a:srgbClr val="7E7E7E"/>
                </a:solidFill>
                <a:latin typeface="Bahnschrift Light"/>
                <a:cs typeface="Bahnschrift Light"/>
              </a:defRPr>
            </a:lvl1pPr>
          </a:lstStyle>
          <a:p>
            <a:endParaRPr/>
          </a:p>
        </p:txBody>
      </p:sp>
      <p:sp>
        <p:nvSpPr>
          <p:cNvPr id="3" name="Holder 3"/>
          <p:cNvSpPr>
            <a:spLocks noGrp="1"/>
          </p:cNvSpPr>
          <p:nvPr>
            <p:ph type="ftr" sz="quarter" idx="5"/>
          </p:nvPr>
        </p:nvSpPr>
        <p:spPr/>
        <p:txBody>
          <a:bodyPr lIns="0" tIns="0" rIns="0" bIns="0"/>
          <a:lstStyle>
            <a:lvl1pPr>
              <a:defRPr sz="800" b="0" i="0">
                <a:solidFill>
                  <a:schemeClr val="tx1"/>
                </a:solidFill>
                <a:latin typeface="Calibri"/>
                <a:cs typeface="Calibri"/>
              </a:defRPr>
            </a:lvl1p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2/21/2023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800" b="0" i="0">
                <a:solidFill>
                  <a:schemeClr val="tx1"/>
                </a:solidFill>
                <a:latin typeface="Calibri"/>
                <a:cs typeface="Calibri"/>
              </a:defRPr>
            </a:lvl1p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2/21/2023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F6CB6-C17F-4490-B354-EBCA5963A5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id="{B75471D2-3E17-4862-9A99-E246B3F92C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id="{96C68795-AFE3-4074-813C-56961095E62E}"/>
              </a:ext>
            </a:extLst>
          </p:cNvPr>
          <p:cNvSpPr>
            <a:spLocks noGrp="1"/>
          </p:cNvSpPr>
          <p:nvPr>
            <p:ph type="dt" sz="half" idx="10"/>
          </p:nvPr>
        </p:nvSpPr>
        <p:spPr/>
        <p:txBody>
          <a:bodyPr/>
          <a:lstStyle/>
          <a:p>
            <a:fld id="{489FAE0F-E948-4DE9-9AB2-855DFCE1110D}" type="datetimeFigureOut">
              <a:rPr lang="sv-SE"/>
              <a:t>2023-02-21</a:t>
            </a:fld>
            <a:endParaRPr lang="sv-SE"/>
          </a:p>
        </p:txBody>
      </p:sp>
      <p:sp>
        <p:nvSpPr>
          <p:cNvPr id="5" name="Footer Placeholder 4">
            <a:extLst>
              <a:ext uri="{FF2B5EF4-FFF2-40B4-BE49-F238E27FC236}">
                <a16:creationId xmlns:a16="http://schemas.microsoft.com/office/drawing/2014/main" id="{664CABBA-CEEF-4197-9BA1-028807A9108A}"/>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C0EE0ED1-3001-4220-9FC7-ABB6D9B3EC9F}"/>
              </a:ext>
            </a:extLst>
          </p:cNvPr>
          <p:cNvSpPr>
            <a:spLocks noGrp="1"/>
          </p:cNvSpPr>
          <p:nvPr>
            <p:ph type="sldNum" sz="quarter" idx="12"/>
          </p:nvPr>
        </p:nvSpPr>
        <p:spPr/>
        <p:txBody>
          <a:bodyPr/>
          <a:lstStyle/>
          <a:p>
            <a:fld id="{1C035A6E-786E-4716-B9BD-80B596E7F365}" type="slidenum">
              <a:rPr lang="sv-SE"/>
              <a:t>‹#›</a:t>
            </a:fld>
            <a:endParaRPr lang="sv-SE"/>
          </a:p>
        </p:txBody>
      </p:sp>
    </p:spTree>
    <p:extLst>
      <p:ext uri="{BB962C8B-B14F-4D97-AF65-F5344CB8AC3E}">
        <p14:creationId xmlns:p14="http://schemas.microsoft.com/office/powerpoint/2010/main" val="5168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416540" y="446531"/>
            <a:ext cx="1114044" cy="381000"/>
          </a:xfrm>
          <a:prstGeom prst="rect">
            <a:avLst/>
          </a:prstGeom>
          <a:blipFill>
            <a:blip r:embed="rId8" cstate="print"/>
            <a:stretch>
              <a:fillRect/>
            </a:stretch>
          </a:blipFill>
        </p:spPr>
        <p:txBody>
          <a:bodyPr wrap="square" lIns="0" tIns="0" rIns="0" bIns="0" rtlCol="0"/>
          <a:lstStyle/>
          <a:p>
            <a:endParaRPr/>
          </a:p>
        </p:txBody>
      </p:sp>
      <p:sp>
        <p:nvSpPr>
          <p:cNvPr id="2" name="Holder 2"/>
          <p:cNvSpPr>
            <a:spLocks noGrp="1"/>
          </p:cNvSpPr>
          <p:nvPr>
            <p:ph type="title"/>
          </p:nvPr>
        </p:nvSpPr>
        <p:spPr>
          <a:xfrm>
            <a:off x="402742" y="416509"/>
            <a:ext cx="11386515" cy="331470"/>
          </a:xfrm>
          <a:prstGeom prst="rect">
            <a:avLst/>
          </a:prstGeom>
        </p:spPr>
        <p:txBody>
          <a:bodyPr wrap="square" lIns="0" tIns="0" rIns="0" bIns="0">
            <a:spAutoFit/>
          </a:bodyPr>
          <a:lstStyle>
            <a:lvl1pPr>
              <a:defRPr sz="2000" b="0" i="0">
                <a:solidFill>
                  <a:srgbClr val="7E7E7E"/>
                </a:solidFill>
                <a:latin typeface="Bahnschrift Light"/>
                <a:cs typeface="Bahnschrift Light"/>
              </a:defRPr>
            </a:lvl1pPr>
          </a:lstStyle>
          <a:p>
            <a:endParaRPr/>
          </a:p>
        </p:txBody>
      </p:sp>
      <p:sp>
        <p:nvSpPr>
          <p:cNvPr id="3" name="Holder 3"/>
          <p:cNvSpPr>
            <a:spLocks noGrp="1"/>
          </p:cNvSpPr>
          <p:nvPr>
            <p:ph type="body" idx="1"/>
          </p:nvPr>
        </p:nvSpPr>
        <p:spPr>
          <a:xfrm>
            <a:off x="565950" y="1916048"/>
            <a:ext cx="11060099" cy="333375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8069960" y="6696481"/>
            <a:ext cx="4043679" cy="127634"/>
          </a:xfrm>
          <a:prstGeom prst="rect">
            <a:avLst/>
          </a:prstGeom>
        </p:spPr>
        <p:txBody>
          <a:bodyPr wrap="square" lIns="0" tIns="0" rIns="0" bIns="0">
            <a:spAutoFit/>
          </a:bodyPr>
          <a:lstStyle>
            <a:lvl1pPr>
              <a:defRPr sz="800" b="0" i="0">
                <a:solidFill>
                  <a:schemeClr val="tx1"/>
                </a:solidFill>
                <a:latin typeface="Calibri"/>
                <a:cs typeface="Calibri"/>
              </a:defRPr>
            </a:lvl1p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2/21/2023</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540512" y="3009817"/>
          <a:ext cx="5709284" cy="1974848"/>
        </p:xfrm>
        <a:graphic>
          <a:graphicData uri="http://schemas.openxmlformats.org/drawingml/2006/table">
            <a:tbl>
              <a:tblPr firstRow="1" bandRow="1">
                <a:tableStyleId>{2D5ABB26-0587-4C30-8999-92F81FD0307C}</a:tableStyleId>
              </a:tblPr>
              <a:tblGrid>
                <a:gridCol w="1751330">
                  <a:extLst>
                    <a:ext uri="{9D8B030D-6E8A-4147-A177-3AD203B41FA5}">
                      <a16:colId xmlns:a16="http://schemas.microsoft.com/office/drawing/2014/main" val="20000"/>
                    </a:ext>
                  </a:extLst>
                </a:gridCol>
                <a:gridCol w="3957954">
                  <a:extLst>
                    <a:ext uri="{9D8B030D-6E8A-4147-A177-3AD203B41FA5}">
                      <a16:colId xmlns:a16="http://schemas.microsoft.com/office/drawing/2014/main" val="20001"/>
                    </a:ext>
                  </a:extLst>
                </a:gridCol>
              </a:tblGrid>
              <a:tr h="410209">
                <a:tc>
                  <a:txBody>
                    <a:bodyPr/>
                    <a:lstStyle/>
                    <a:p>
                      <a:pPr marL="127000">
                        <a:lnSpc>
                          <a:spcPts val="1905"/>
                        </a:lnSpc>
                      </a:pPr>
                      <a:r>
                        <a:rPr sz="1600" b="0" spc="-5" dirty="0">
                          <a:latin typeface="Bahnschrift SemiLight"/>
                          <a:cs typeface="Bahnschrift SemiLight"/>
                        </a:rPr>
                        <a:t>Projektledare</a:t>
                      </a:r>
                      <a:endParaRPr sz="1600">
                        <a:latin typeface="Bahnschrift SemiLight"/>
                        <a:cs typeface="Bahnschrift SemiLight"/>
                      </a:endParaRPr>
                    </a:p>
                  </a:txBody>
                  <a:tcPr marL="0" marR="0" marT="0" marB="0"/>
                </a:tc>
                <a:tc>
                  <a:txBody>
                    <a:bodyPr/>
                    <a:lstStyle/>
                    <a:p>
                      <a:pPr marL="181610">
                        <a:lnSpc>
                          <a:spcPts val="1905"/>
                        </a:lnSpc>
                      </a:pPr>
                      <a:r>
                        <a:rPr sz="1600" b="0" spc="-10" dirty="0">
                          <a:latin typeface="Bahnschrift Light"/>
                          <a:cs typeface="Bahnschrift Light"/>
                        </a:rPr>
                        <a:t>Tony </a:t>
                      </a:r>
                      <a:r>
                        <a:rPr sz="1600" b="0" spc="-5" dirty="0">
                          <a:latin typeface="Bahnschrift Light"/>
                          <a:cs typeface="Bahnschrift Light"/>
                        </a:rPr>
                        <a:t>Ingelberg, Byggprojektledning</a:t>
                      </a:r>
                      <a:r>
                        <a:rPr sz="1600" b="0" spc="114" dirty="0">
                          <a:latin typeface="Bahnschrift Light"/>
                          <a:cs typeface="Bahnschrift Light"/>
                        </a:rPr>
                        <a:t> </a:t>
                      </a:r>
                      <a:r>
                        <a:rPr sz="1600" b="0" spc="-5" dirty="0">
                          <a:latin typeface="Bahnschrift Light"/>
                          <a:cs typeface="Bahnschrift Light"/>
                        </a:rPr>
                        <a:t>2</a:t>
                      </a:r>
                      <a:endParaRPr sz="1600">
                        <a:latin typeface="Bahnschrift Light"/>
                        <a:cs typeface="Bahnschrift Light"/>
                      </a:endParaRPr>
                    </a:p>
                  </a:txBody>
                  <a:tcPr marL="0" marR="0" marT="0" marB="0"/>
                </a:tc>
                <a:extLst>
                  <a:ext uri="{0D108BD9-81ED-4DB2-BD59-A6C34878D82A}">
                    <a16:rowId xmlns:a16="http://schemas.microsoft.com/office/drawing/2014/main" val="10000"/>
                  </a:ext>
                </a:extLst>
              </a:tr>
              <a:tr h="577215">
                <a:tc>
                  <a:txBody>
                    <a:bodyPr/>
                    <a:lstStyle/>
                    <a:p>
                      <a:pPr marL="127000">
                        <a:lnSpc>
                          <a:spcPct val="100000"/>
                        </a:lnSpc>
                        <a:spcBef>
                          <a:spcPts val="1300"/>
                        </a:spcBef>
                      </a:pPr>
                      <a:r>
                        <a:rPr sz="1600" b="0" spc="-5" dirty="0">
                          <a:latin typeface="Bahnschrift SemiLight"/>
                          <a:cs typeface="Bahnschrift SemiLight"/>
                        </a:rPr>
                        <a:t>Projektansvarig</a:t>
                      </a:r>
                      <a:endParaRPr sz="1600">
                        <a:latin typeface="Bahnschrift SemiLight"/>
                        <a:cs typeface="Bahnschrift SemiLight"/>
                      </a:endParaRPr>
                    </a:p>
                  </a:txBody>
                  <a:tcPr marL="0" marR="0" marT="165100" marB="0"/>
                </a:tc>
                <a:tc>
                  <a:txBody>
                    <a:bodyPr/>
                    <a:lstStyle/>
                    <a:p>
                      <a:pPr marL="181610">
                        <a:lnSpc>
                          <a:spcPct val="100000"/>
                        </a:lnSpc>
                        <a:spcBef>
                          <a:spcPts val="1300"/>
                        </a:spcBef>
                      </a:pPr>
                      <a:r>
                        <a:rPr sz="1600" b="0" spc="-5" dirty="0">
                          <a:latin typeface="Bahnschrift Light"/>
                          <a:cs typeface="Bahnschrift Light"/>
                        </a:rPr>
                        <a:t>Therese </a:t>
                      </a:r>
                      <a:r>
                        <a:rPr sz="1600" b="0" spc="-10" dirty="0">
                          <a:latin typeface="Bahnschrift Light"/>
                          <a:cs typeface="Bahnschrift Light"/>
                        </a:rPr>
                        <a:t>Wannebo, </a:t>
                      </a:r>
                      <a:r>
                        <a:rPr sz="1600" b="0" spc="-5" dirty="0">
                          <a:latin typeface="Bahnschrift Light"/>
                          <a:cs typeface="Bahnschrift Light"/>
                        </a:rPr>
                        <a:t>Byggprojektledning</a:t>
                      </a:r>
                      <a:r>
                        <a:rPr sz="1600" b="0" spc="125" dirty="0">
                          <a:latin typeface="Bahnschrift Light"/>
                          <a:cs typeface="Bahnschrift Light"/>
                        </a:rPr>
                        <a:t> </a:t>
                      </a:r>
                      <a:r>
                        <a:rPr sz="1600" b="0" spc="-5" dirty="0">
                          <a:latin typeface="Bahnschrift Light"/>
                          <a:cs typeface="Bahnschrift Light"/>
                        </a:rPr>
                        <a:t>2</a:t>
                      </a:r>
                      <a:endParaRPr sz="1600">
                        <a:latin typeface="Bahnschrift Light"/>
                        <a:cs typeface="Bahnschrift Light"/>
                      </a:endParaRPr>
                    </a:p>
                  </a:txBody>
                  <a:tcPr marL="0" marR="0" marT="165100" marB="0"/>
                </a:tc>
                <a:extLst>
                  <a:ext uri="{0D108BD9-81ED-4DB2-BD59-A6C34878D82A}">
                    <a16:rowId xmlns:a16="http://schemas.microsoft.com/office/drawing/2014/main" val="10001"/>
                  </a:ext>
                </a:extLst>
              </a:tr>
              <a:tr h="577215">
                <a:tc>
                  <a:txBody>
                    <a:bodyPr/>
                    <a:lstStyle/>
                    <a:p>
                      <a:pPr marL="127000">
                        <a:lnSpc>
                          <a:spcPct val="100000"/>
                        </a:lnSpc>
                        <a:spcBef>
                          <a:spcPts val="1305"/>
                        </a:spcBef>
                      </a:pPr>
                      <a:r>
                        <a:rPr sz="1600" b="0" spc="-5" dirty="0">
                          <a:latin typeface="Bahnschrift SemiLight"/>
                          <a:cs typeface="Bahnschrift SemiLight"/>
                        </a:rPr>
                        <a:t>Projektnummer</a:t>
                      </a:r>
                      <a:endParaRPr sz="1600">
                        <a:latin typeface="Bahnschrift SemiLight"/>
                        <a:cs typeface="Bahnschrift SemiLight"/>
                      </a:endParaRPr>
                    </a:p>
                  </a:txBody>
                  <a:tcPr marL="0" marR="0" marT="165735" marB="0"/>
                </a:tc>
                <a:tc>
                  <a:txBody>
                    <a:bodyPr/>
                    <a:lstStyle/>
                    <a:p>
                      <a:pPr marL="181610">
                        <a:lnSpc>
                          <a:spcPct val="100000"/>
                        </a:lnSpc>
                        <a:spcBef>
                          <a:spcPts val="1305"/>
                        </a:spcBef>
                      </a:pPr>
                      <a:r>
                        <a:rPr sz="1600" b="0" spc="-5" dirty="0">
                          <a:latin typeface="Bahnschrift Light"/>
                          <a:cs typeface="Bahnschrift Light"/>
                        </a:rPr>
                        <a:t>16862</a:t>
                      </a:r>
                      <a:endParaRPr sz="1600">
                        <a:latin typeface="Bahnschrift Light"/>
                        <a:cs typeface="Bahnschrift Light"/>
                      </a:endParaRPr>
                    </a:p>
                  </a:txBody>
                  <a:tcPr marL="0" marR="0" marT="165735" marB="0"/>
                </a:tc>
                <a:extLst>
                  <a:ext uri="{0D108BD9-81ED-4DB2-BD59-A6C34878D82A}">
                    <a16:rowId xmlns:a16="http://schemas.microsoft.com/office/drawing/2014/main" val="10002"/>
                  </a:ext>
                </a:extLst>
              </a:tr>
              <a:tr h="410209">
                <a:tc>
                  <a:txBody>
                    <a:bodyPr/>
                    <a:lstStyle/>
                    <a:p>
                      <a:pPr marL="127000">
                        <a:lnSpc>
                          <a:spcPts val="1830"/>
                        </a:lnSpc>
                        <a:spcBef>
                          <a:spcPts val="1300"/>
                        </a:spcBef>
                      </a:pPr>
                      <a:r>
                        <a:rPr sz="1600" b="0" spc="-5" dirty="0">
                          <a:latin typeface="Bahnschrift SemiLight"/>
                          <a:cs typeface="Bahnschrift SemiLight"/>
                        </a:rPr>
                        <a:t>Projekttyp</a:t>
                      </a:r>
                      <a:endParaRPr sz="1600">
                        <a:latin typeface="Bahnschrift SemiLight"/>
                        <a:cs typeface="Bahnschrift SemiLight"/>
                      </a:endParaRPr>
                    </a:p>
                  </a:txBody>
                  <a:tcPr marL="0" marR="0" marT="165100" marB="0"/>
                </a:tc>
                <a:tc>
                  <a:txBody>
                    <a:bodyPr/>
                    <a:lstStyle/>
                    <a:p>
                      <a:pPr marL="181610">
                        <a:lnSpc>
                          <a:spcPts val="1830"/>
                        </a:lnSpc>
                        <a:spcBef>
                          <a:spcPts val="1300"/>
                        </a:spcBef>
                      </a:pPr>
                      <a:r>
                        <a:rPr sz="1600" b="0" spc="-5" dirty="0">
                          <a:latin typeface="Bahnschrift Light"/>
                          <a:cs typeface="Bahnschrift Light"/>
                        </a:rPr>
                        <a:t>A2 (om- </a:t>
                      </a:r>
                      <a:r>
                        <a:rPr sz="1600" b="0" spc="-10" dirty="0">
                          <a:latin typeface="Bahnschrift Light"/>
                          <a:cs typeface="Bahnschrift Light"/>
                        </a:rPr>
                        <a:t>och</a:t>
                      </a:r>
                      <a:r>
                        <a:rPr sz="1600" b="0" spc="20" dirty="0">
                          <a:latin typeface="Bahnschrift Light"/>
                          <a:cs typeface="Bahnschrift Light"/>
                        </a:rPr>
                        <a:t> </a:t>
                      </a:r>
                      <a:r>
                        <a:rPr sz="1600" b="0" spc="-5" dirty="0">
                          <a:latin typeface="Bahnschrift Light"/>
                          <a:cs typeface="Bahnschrift Light"/>
                        </a:rPr>
                        <a:t>tillbyggnad)</a:t>
                      </a:r>
                      <a:endParaRPr sz="1600">
                        <a:latin typeface="Bahnschrift Light"/>
                        <a:cs typeface="Bahnschrift Light"/>
                      </a:endParaRPr>
                    </a:p>
                  </a:txBody>
                  <a:tcPr marL="0" marR="0" marT="165100" marB="0"/>
                </a:tc>
                <a:extLst>
                  <a:ext uri="{0D108BD9-81ED-4DB2-BD59-A6C34878D82A}">
                    <a16:rowId xmlns:a16="http://schemas.microsoft.com/office/drawing/2014/main" val="10003"/>
                  </a:ext>
                </a:extLst>
              </a:tr>
            </a:tbl>
          </a:graphicData>
        </a:graphic>
      </p:graphicFrame>
      <p:sp>
        <p:nvSpPr>
          <p:cNvPr id="3" name="object 3"/>
          <p:cNvSpPr/>
          <p:nvPr/>
        </p:nvSpPr>
        <p:spPr>
          <a:xfrm>
            <a:off x="10416540" y="446531"/>
            <a:ext cx="1114044" cy="381000"/>
          </a:xfrm>
          <a:prstGeom prst="rect">
            <a:avLst/>
          </a:prstGeom>
          <a:blipFill>
            <a:blip r:embed="rId2" cstate="print"/>
            <a:stretch>
              <a:fillRect/>
            </a:stretch>
          </a:blipFill>
        </p:spPr>
        <p:txBody>
          <a:bodyPr wrap="square" lIns="0" tIns="0" rIns="0" bIns="0" rtlCol="0"/>
          <a:lstStyle/>
          <a:p>
            <a:endParaRPr/>
          </a:p>
        </p:txBody>
      </p:sp>
      <p:sp>
        <p:nvSpPr>
          <p:cNvPr id="4" name="object 4"/>
          <p:cNvSpPr txBox="1">
            <a:spLocks noGrp="1"/>
          </p:cNvSpPr>
          <p:nvPr>
            <p:ph type="title"/>
          </p:nvPr>
        </p:nvSpPr>
        <p:spPr>
          <a:xfrm>
            <a:off x="402742" y="416509"/>
            <a:ext cx="1608455" cy="331470"/>
          </a:xfrm>
          <a:prstGeom prst="rect">
            <a:avLst/>
          </a:prstGeom>
        </p:spPr>
        <p:txBody>
          <a:bodyPr vert="horz" wrap="square" lIns="0" tIns="13335" rIns="0" bIns="0" rtlCol="0">
            <a:spAutoFit/>
          </a:bodyPr>
          <a:lstStyle/>
          <a:p>
            <a:pPr marL="12700">
              <a:lnSpc>
                <a:spcPct val="100000"/>
              </a:lnSpc>
              <a:spcBef>
                <a:spcPts val="105"/>
              </a:spcBef>
            </a:pPr>
            <a:r>
              <a:rPr spc="-5" dirty="0"/>
              <a:t>Statusrapport</a:t>
            </a: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
        <p:nvSpPr>
          <p:cNvPr id="5" name="object 5"/>
          <p:cNvSpPr txBox="1"/>
          <p:nvPr/>
        </p:nvSpPr>
        <p:spPr>
          <a:xfrm>
            <a:off x="514299" y="1027556"/>
            <a:ext cx="8163559" cy="1244600"/>
          </a:xfrm>
          <a:prstGeom prst="rect">
            <a:avLst/>
          </a:prstGeom>
        </p:spPr>
        <p:txBody>
          <a:bodyPr vert="horz" wrap="square" lIns="0" tIns="12065" rIns="0" bIns="0" rtlCol="0">
            <a:spAutoFit/>
          </a:bodyPr>
          <a:lstStyle/>
          <a:p>
            <a:pPr marL="12700" marR="5080">
              <a:lnSpc>
                <a:spcPct val="100000"/>
              </a:lnSpc>
              <a:spcBef>
                <a:spcPts val="95"/>
              </a:spcBef>
            </a:pPr>
            <a:r>
              <a:rPr sz="4000" b="0" spc="-10" dirty="0">
                <a:latin typeface="Bahnschrift Light"/>
                <a:cs typeface="Bahnschrift Light"/>
              </a:rPr>
              <a:t>Frölundabadet (Frölunda </a:t>
            </a:r>
            <a:r>
              <a:rPr sz="4000" b="0" spc="-5" dirty="0">
                <a:latin typeface="Bahnschrift Light"/>
                <a:cs typeface="Bahnschrift Light"/>
              </a:rPr>
              <a:t>kulturhus)  ombyggnad</a:t>
            </a:r>
            <a:endParaRPr sz="4000">
              <a:latin typeface="Bahnschrift Light"/>
              <a:cs typeface="Bahnschrift Light"/>
            </a:endParaRPr>
          </a:p>
        </p:txBody>
      </p:sp>
      <p:graphicFrame>
        <p:nvGraphicFramePr>
          <p:cNvPr id="8" name="Objekt 7">
            <a:extLst>
              <a:ext uri="{FF2B5EF4-FFF2-40B4-BE49-F238E27FC236}">
                <a16:creationId xmlns:a16="http://schemas.microsoft.com/office/drawing/2014/main" id="{5D934DB1-3CC9-479D-8D87-6FB2384A9FEF}"/>
              </a:ext>
            </a:extLst>
          </p:cNvPr>
          <p:cNvGraphicFramePr>
            <a:graphicFrameLocks noChangeAspect="1"/>
          </p:cNvGraphicFramePr>
          <p:nvPr>
            <p:extLst>
              <p:ext uri="{D42A27DB-BD31-4B8C-83A1-F6EECF244321}">
                <p14:modId xmlns:p14="http://schemas.microsoft.com/office/powerpoint/2010/main" val="3037967358"/>
              </p:ext>
            </p:extLst>
          </p:nvPr>
        </p:nvGraphicFramePr>
        <p:xfrm>
          <a:off x="7240589" y="2272156"/>
          <a:ext cx="4437112" cy="3136900"/>
        </p:xfrm>
        <a:graphic>
          <a:graphicData uri="http://schemas.openxmlformats.org/presentationml/2006/ole">
            <mc:AlternateContent xmlns:mc="http://schemas.openxmlformats.org/markup-compatibility/2006">
              <mc:Choice xmlns:v="urn:schemas-microsoft-com:vml" Requires="v">
                <p:oleObj name="Acrobat Document" r:id="rId3" imgW="7562785" imgH="5346331" progId="AcroExch.Document.2020">
                  <p:embed/>
                </p:oleObj>
              </mc:Choice>
              <mc:Fallback>
                <p:oleObj name="Acrobat Document" r:id="rId3" imgW="7562785" imgH="5346331" progId="AcroExch.Document.2020">
                  <p:embed/>
                  <p:pic>
                    <p:nvPicPr>
                      <p:cNvPr id="8" name="Objekt 7">
                        <a:extLst>
                          <a:ext uri="{FF2B5EF4-FFF2-40B4-BE49-F238E27FC236}">
                            <a16:creationId xmlns:a16="http://schemas.microsoft.com/office/drawing/2014/main" id="{5D934DB1-3CC9-479D-8D87-6FB2384A9FEF}"/>
                          </a:ext>
                        </a:extLst>
                      </p:cNvPr>
                      <p:cNvPicPr/>
                      <p:nvPr/>
                    </p:nvPicPr>
                    <p:blipFill>
                      <a:blip r:embed="rId4"/>
                      <a:stretch>
                        <a:fillRect/>
                      </a:stretch>
                    </p:blipFill>
                    <p:spPr>
                      <a:xfrm>
                        <a:off x="7240589" y="2272156"/>
                        <a:ext cx="4437112" cy="3136900"/>
                      </a:xfrm>
                      <a:prstGeom prst="rect">
                        <a:avLst/>
                      </a:prstGeom>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descr="{COST_EFFECT_TABLE}">
            <a:extLst>
              <a:ext uri="{FF2B5EF4-FFF2-40B4-BE49-F238E27FC236}">
                <a16:creationId xmlns:a16="http://schemas.microsoft.com/office/drawing/2014/main" id="{B45E4567-6F96-4E5D-ACC4-596DAD1266C9}"/>
              </a:ext>
            </a:extLst>
          </p:cNvPr>
          <p:cNvGraphicFramePr>
            <a:graphicFrameLocks noGrp="1"/>
          </p:cNvGraphicFramePr>
          <p:nvPr>
            <p:extLst>
              <p:ext uri="{D42A27DB-BD31-4B8C-83A1-F6EECF244321}">
                <p14:modId xmlns:p14="http://schemas.microsoft.com/office/powerpoint/2010/main" val="534108191"/>
              </p:ext>
            </p:extLst>
          </p:nvPr>
        </p:nvGraphicFramePr>
        <p:xfrm>
          <a:off x="520278" y="1851767"/>
          <a:ext cx="10071522" cy="1805832"/>
        </p:xfrm>
        <a:graphic>
          <a:graphicData uri="http://schemas.openxmlformats.org/drawingml/2006/table">
            <a:tbl>
              <a:tblPr firstRow="1" bandRow="1">
                <a:tableStyleId>{5C22544A-7EE6-4342-B048-85BDC9FD1C3A}</a:tableStyleId>
              </a:tblPr>
              <a:tblGrid>
                <a:gridCol w="6390851">
                  <a:extLst>
                    <a:ext uri="{9D8B030D-6E8A-4147-A177-3AD203B41FA5}">
                      <a16:colId xmlns:a16="http://schemas.microsoft.com/office/drawing/2014/main" val="1219752844"/>
                    </a:ext>
                  </a:extLst>
                </a:gridCol>
                <a:gridCol w="3680671">
                  <a:extLst>
                    <a:ext uri="{9D8B030D-6E8A-4147-A177-3AD203B41FA5}">
                      <a16:colId xmlns:a16="http://schemas.microsoft.com/office/drawing/2014/main" val="1853290697"/>
                    </a:ext>
                  </a:extLst>
                </a:gridCol>
              </a:tblGrid>
              <a:tr h="426222">
                <a:tc>
                  <a:txBody>
                    <a:bodyPr/>
                    <a:lstStyle/>
                    <a:p>
                      <a:r>
                        <a:rPr lang="sv-SE" dirty="0"/>
                        <a:t>Investering</a:t>
                      </a:r>
                      <a:endParaRPr lang="en-SE" dirty="0"/>
                    </a:p>
                  </a:txBody>
                  <a:tcPr>
                    <a:solidFill>
                      <a:srgbClr val="595959"/>
                    </a:solidFill>
                  </a:tcPr>
                </a:tc>
                <a:tc>
                  <a:txBody>
                    <a:bodyPr/>
                    <a:lstStyle/>
                    <a:p>
                      <a:r>
                        <a:rPr lang="en-US" err="1"/>
                        <a:t>Hyresberäkning</a:t>
                      </a:r>
                      <a:endParaRPr lang="en-SE"/>
                    </a:p>
                  </a:txBody>
                  <a:tcPr>
                    <a:solidFill>
                      <a:srgbClr val="595959"/>
                    </a:solidFill>
                  </a:tcPr>
                </a:tc>
                <a:extLst>
                  <a:ext uri="{0D108BD9-81ED-4DB2-BD59-A6C34878D82A}">
                    <a16:rowId xmlns:a16="http://schemas.microsoft.com/office/drawing/2014/main" val="1555279360"/>
                  </a:ext>
                </a:extLst>
              </a:tr>
              <a:tr h="390704">
                <a:tc>
                  <a:txBody>
                    <a:bodyPr/>
                    <a:lstStyle/>
                    <a:p>
                      <a:r>
                        <a:rPr lang="sv-SE" sz="1600">
                          <a:latin typeface="Bahnschrift SemiLight" panose="020B0502040204020203" pitchFamily="34" charset="0"/>
                        </a:rPr>
                        <a:t>Hyreskostnad Investering </a:t>
                      </a:r>
                      <a:endParaRPr lang="en-SE" sz="1600" dirty="0">
                        <a:latin typeface="Bahnschrift SemiLight" panose="020B0502040204020203" pitchFamily="34" charset="0"/>
                      </a:endParaRPr>
                    </a:p>
                  </a:txBody>
                  <a:tcPr>
                    <a:solidFill>
                      <a:schemeClr val="bg1">
                        <a:lumMod val="95000"/>
                      </a:schemeClr>
                    </a:solidFill>
                  </a:tcPr>
                </a:tc>
                <a:tc>
                  <a:txBody>
                    <a:bodyPr/>
                    <a:lstStyle/>
                    <a:p>
                      <a:pPr marL="0" marR="0" lvl="0" indent="0" algn="r" defTabSz="914400" eaLnBrk="1" fontAlgn="auto" latinLnBrk="0" hangingPunct="1">
                        <a:lnSpc>
                          <a:spcPct val="100000"/>
                        </a:lnSpc>
                        <a:spcBef>
                          <a:spcPts val="0"/>
                        </a:spcBef>
                        <a:spcAft>
                          <a:spcPts val="0"/>
                        </a:spcAft>
                        <a:buClrTx/>
                        <a:buSzTx/>
                        <a:buFontTx/>
                        <a:buNone/>
                        <a:tabLst/>
                        <a:defRPr/>
                      </a:pPr>
                      <a:r>
                        <a:rPr lang="sv-SE" sz="1600" dirty="0"/>
                        <a:t>2 358 357</a:t>
                      </a:r>
                      <a:endParaRPr lang="en-SE" sz="1600" dirty="0"/>
                    </a:p>
                  </a:txBody>
                  <a:tcPr>
                    <a:solidFill>
                      <a:schemeClr val="bg1">
                        <a:lumMod val="95000"/>
                      </a:schemeClr>
                    </a:solidFill>
                  </a:tcPr>
                </a:tc>
                <a:extLst>
                  <a:ext uri="{0D108BD9-81ED-4DB2-BD59-A6C34878D82A}">
                    <a16:rowId xmlns:a16="http://schemas.microsoft.com/office/drawing/2014/main" val="180311019"/>
                  </a:ext>
                </a:extLst>
              </a:tr>
              <a:tr h="4944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b="0" dirty="0">
                          <a:latin typeface="Bahnschrift SemiLight" panose="020B0502040204020203" pitchFamily="34" charset="0"/>
                        </a:rPr>
                        <a:t>Beslutad hyra i beställande nämnd</a:t>
                      </a:r>
                      <a:endParaRPr lang="en-SE" sz="1600" b="0" dirty="0">
                        <a:latin typeface="Bahnschrift SemiLight" panose="020B0502040204020203" pitchFamily="34" charset="0"/>
                      </a:endParaRPr>
                    </a:p>
                  </a:txBody>
                  <a:tcPr>
                    <a:solidFill>
                      <a:schemeClr val="bg1">
                        <a:lumMod val="95000"/>
                      </a:schemeClr>
                    </a:solidFill>
                  </a:tcPr>
                </a:tc>
                <a:tc>
                  <a:txBody>
                    <a:bodyPr/>
                    <a:lstStyle/>
                    <a:p>
                      <a:pPr algn="r"/>
                      <a:endParaRPr lang="en-SE" sz="1600" dirty="0"/>
                    </a:p>
                  </a:txBody>
                  <a:tcPr>
                    <a:solidFill>
                      <a:schemeClr val="bg1">
                        <a:lumMod val="95000"/>
                      </a:schemeClr>
                    </a:solidFill>
                  </a:tcPr>
                </a:tc>
                <a:extLst>
                  <a:ext uri="{0D108BD9-81ED-4DB2-BD59-A6C34878D82A}">
                    <a16:rowId xmlns:a16="http://schemas.microsoft.com/office/drawing/2014/main" val="3987256310"/>
                  </a:ext>
                </a:extLst>
              </a:tr>
              <a:tr h="4944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b="0" dirty="0">
                          <a:latin typeface="Bahnschrift SemiLight" panose="020B0502040204020203" pitchFamily="34" charset="0"/>
                        </a:rPr>
                        <a:t>Differens hyreskostnad och beslutad hyra</a:t>
                      </a:r>
                      <a:endParaRPr lang="en-SE" sz="1600" b="0" dirty="0">
                        <a:latin typeface="Bahnschrift SemiLight" panose="020B0502040204020203" pitchFamily="34" charset="0"/>
                      </a:endParaRPr>
                    </a:p>
                  </a:txBody>
                  <a:tcPr>
                    <a:solidFill>
                      <a:schemeClr val="bg1">
                        <a:lumMod val="95000"/>
                      </a:schemeClr>
                    </a:solidFill>
                  </a:tcPr>
                </a:tc>
                <a:tc>
                  <a:txBody>
                    <a:bodyPr/>
                    <a:lstStyle/>
                    <a:p>
                      <a:pPr algn="r"/>
                      <a:endParaRPr lang="en-SE" sz="1600" dirty="0"/>
                    </a:p>
                  </a:txBody>
                  <a:tcPr>
                    <a:solidFill>
                      <a:schemeClr val="bg1">
                        <a:lumMod val="95000"/>
                      </a:schemeClr>
                    </a:solidFill>
                  </a:tcPr>
                </a:tc>
                <a:extLst>
                  <a:ext uri="{0D108BD9-81ED-4DB2-BD59-A6C34878D82A}">
                    <a16:rowId xmlns:a16="http://schemas.microsoft.com/office/drawing/2014/main" val="2291584836"/>
                  </a:ext>
                </a:extLst>
              </a:tr>
            </a:tbl>
          </a:graphicData>
        </a:graphic>
      </p:graphicFrame>
      <p:pic>
        <p:nvPicPr>
          <p:cNvPr id="7" name="Picture 2" descr="{LOGOTYPE}">
            <a:extLst>
              <a:ext uri="{FF2B5EF4-FFF2-40B4-BE49-F238E27FC236}">
                <a16:creationId xmlns:a16="http://schemas.microsoft.com/office/drawing/2014/main" id="{E9740C6E-2EEE-47A3-A062-B483F3D2B72A}"/>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16375" y="446700"/>
            <a:ext cx="1114425" cy="381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0668F6A3-FBE5-4E02-A5D3-E06ED53797E5}"/>
              </a:ext>
            </a:extLst>
          </p:cNvPr>
          <p:cNvSpPr txBox="1"/>
          <p:nvPr/>
        </p:nvSpPr>
        <p:spPr>
          <a:xfrm>
            <a:off x="324000" y="385200"/>
            <a:ext cx="5976000" cy="460800"/>
          </a:xfrm>
          <a:prstGeom prst="rect">
            <a:avLst/>
          </a:prstGeom>
          <a:noFill/>
        </p:spPr>
        <p:txBody>
          <a:bodyPr wrap="square" rtlCol="0">
            <a:spAutoFit/>
          </a:bodyPr>
          <a:lstStyle/>
          <a:p>
            <a:r>
              <a:rPr lang="sv-SE" sz="2000">
                <a:solidFill>
                  <a:schemeClr val="bg1">
                    <a:lumMod val="50000"/>
                  </a:schemeClr>
                </a:solidFill>
                <a:latin typeface="Bahnschrift Light" panose="020B0502040204020203" pitchFamily="34" charset="0"/>
              </a:rPr>
              <a:t>Statusrapport</a:t>
            </a:r>
            <a:endParaRPr lang="en-SE" sz="2000">
              <a:solidFill>
                <a:schemeClr val="bg1">
                  <a:lumMod val="50000"/>
                </a:schemeClr>
              </a:solidFill>
              <a:latin typeface="Bahnschrift Light" panose="020B0502040204020203" pitchFamily="34" charset="0"/>
            </a:endParaRPr>
          </a:p>
        </p:txBody>
      </p:sp>
      <p:sp>
        <p:nvSpPr>
          <p:cNvPr id="8" name="TextBox 7">
            <a:extLst>
              <a:ext uri="{FF2B5EF4-FFF2-40B4-BE49-F238E27FC236}">
                <a16:creationId xmlns:a16="http://schemas.microsoft.com/office/drawing/2014/main" id="{9B7F3CC4-9768-461C-918E-D357910442D0}"/>
              </a:ext>
            </a:extLst>
          </p:cNvPr>
          <p:cNvSpPr txBox="1"/>
          <p:nvPr/>
        </p:nvSpPr>
        <p:spPr>
          <a:xfrm>
            <a:off x="435600" y="997200"/>
            <a:ext cx="9237600" cy="707886"/>
          </a:xfrm>
          <a:prstGeom prst="rect">
            <a:avLst/>
          </a:prstGeom>
          <a:noFill/>
        </p:spPr>
        <p:txBody>
          <a:bodyPr wrap="square" rtlCol="0">
            <a:spAutoFit/>
          </a:bodyPr>
          <a:lstStyle/>
          <a:p>
            <a:r>
              <a:rPr lang="en-US" sz="4000">
                <a:latin typeface="Bahnschrift" panose="020B0502040204020203" pitchFamily="34" charset="0"/>
                <a:ea typeface="+mj-ea"/>
                <a:cs typeface="+mj-cs"/>
              </a:rPr>
              <a:t>Ekonomi – Hyresberäkning</a:t>
            </a:r>
            <a:endParaRPr lang="sv-SE" sz="4000">
              <a:latin typeface="Bahnschrift" panose="020B0502040204020203" pitchFamily="34" charset="0"/>
              <a:ea typeface="+mj-ea"/>
              <a:cs typeface="+mj-cs"/>
            </a:endParaRPr>
          </a:p>
        </p:txBody>
      </p:sp>
    </p:spTree>
    <p:extLst>
      <p:ext uri="{BB962C8B-B14F-4D97-AF65-F5344CB8AC3E}">
        <p14:creationId xmlns:p14="http://schemas.microsoft.com/office/powerpoint/2010/main" val="4220713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02742" y="388746"/>
            <a:ext cx="1608455" cy="330835"/>
          </a:xfrm>
          <a:prstGeom prst="rect">
            <a:avLst/>
          </a:prstGeom>
        </p:spPr>
        <p:txBody>
          <a:bodyPr vert="horz" wrap="square" lIns="0" tIns="13335" rIns="0" bIns="0" rtlCol="0">
            <a:spAutoFit/>
          </a:bodyPr>
          <a:lstStyle/>
          <a:p>
            <a:pPr marL="12700">
              <a:lnSpc>
                <a:spcPct val="100000"/>
              </a:lnSpc>
              <a:spcBef>
                <a:spcPts val="105"/>
              </a:spcBef>
            </a:pPr>
            <a:r>
              <a:rPr sz="2000" b="0" spc="-5" dirty="0">
                <a:solidFill>
                  <a:srgbClr val="7E7E7E"/>
                </a:solidFill>
                <a:latin typeface="Bahnschrift Light"/>
                <a:cs typeface="Bahnschrift Light"/>
              </a:rPr>
              <a:t>Statusrapport</a:t>
            </a:r>
            <a:endParaRPr sz="2000">
              <a:latin typeface="Bahnschrift Light"/>
              <a:cs typeface="Bahnschrift Light"/>
            </a:endParaRPr>
          </a:p>
        </p:txBody>
      </p:sp>
      <p:sp>
        <p:nvSpPr>
          <p:cNvPr id="3" name="object 3"/>
          <p:cNvSpPr txBox="1"/>
          <p:nvPr/>
        </p:nvSpPr>
        <p:spPr>
          <a:xfrm>
            <a:off x="514299" y="1027556"/>
            <a:ext cx="670560" cy="635000"/>
          </a:xfrm>
          <a:prstGeom prst="rect">
            <a:avLst/>
          </a:prstGeom>
        </p:spPr>
        <p:txBody>
          <a:bodyPr vert="horz" wrap="square" lIns="0" tIns="12065" rIns="0" bIns="0" rtlCol="0">
            <a:spAutoFit/>
          </a:bodyPr>
          <a:lstStyle/>
          <a:p>
            <a:pPr marL="12700">
              <a:lnSpc>
                <a:spcPct val="100000"/>
              </a:lnSpc>
              <a:spcBef>
                <a:spcPts val="95"/>
              </a:spcBef>
            </a:pPr>
            <a:r>
              <a:rPr sz="4000" b="0" spc="-10" dirty="0">
                <a:latin typeface="Bahnschrift Light"/>
                <a:cs typeface="Bahnschrift Light"/>
              </a:rPr>
              <a:t>Tid</a:t>
            </a:r>
            <a:endParaRPr sz="4000">
              <a:latin typeface="Bahnschrift Light"/>
              <a:cs typeface="Bahnschrift Light"/>
            </a:endParaRPr>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pic>
        <p:nvPicPr>
          <p:cNvPr id="9" name="Bildobjekt 8">
            <a:extLst>
              <a:ext uri="{FF2B5EF4-FFF2-40B4-BE49-F238E27FC236}">
                <a16:creationId xmlns:a16="http://schemas.microsoft.com/office/drawing/2014/main" id="{4D5503DF-40EC-14AB-455F-577EE6C5A2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298" y="1662556"/>
            <a:ext cx="10839502" cy="3290444"/>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F83C669-F867-45A7-8563-622380079BB3}"/>
              </a:ext>
            </a:extLst>
          </p:cNvPr>
          <p:cNvSpPr txBox="1"/>
          <p:nvPr/>
        </p:nvSpPr>
        <p:spPr>
          <a:xfrm>
            <a:off x="435600" y="997200"/>
            <a:ext cx="11095200" cy="707886"/>
          </a:xfrm>
          <a:prstGeom prst="rect">
            <a:avLst/>
          </a:prstGeom>
          <a:noFill/>
        </p:spPr>
        <p:txBody>
          <a:bodyPr wrap="square" rtlCol="0">
            <a:spAutoFit/>
          </a:bodyPr>
          <a:lstStyle/>
          <a:p>
            <a:r>
              <a:rPr lang="en-US" sz="4000" err="1">
                <a:latin typeface="Bahnschrift" panose="020B0502040204020203" pitchFamily="34" charset="0"/>
              </a:rPr>
              <a:t>Förslag</a:t>
            </a:r>
            <a:r>
              <a:rPr lang="en-US" sz="4000">
                <a:latin typeface="Bahnschrift" panose="020B0502040204020203" pitchFamily="34" charset="0"/>
              </a:rPr>
              <a:t> till </a:t>
            </a:r>
            <a:r>
              <a:rPr lang="en-US" sz="4000" err="1">
                <a:latin typeface="Bahnschrift" panose="020B0502040204020203" pitchFamily="34" charset="0"/>
              </a:rPr>
              <a:t>beslut</a:t>
            </a:r>
            <a:endParaRPr lang="sv-SE" sz="4000">
              <a:latin typeface="Bahnschrift" panose="020B0502040204020203" pitchFamily="34" charset="0"/>
            </a:endParaRPr>
          </a:p>
        </p:txBody>
      </p:sp>
      <p:sp>
        <p:nvSpPr>
          <p:cNvPr id="7" name="TextBox 6">
            <a:extLst>
              <a:ext uri="{FF2B5EF4-FFF2-40B4-BE49-F238E27FC236}">
                <a16:creationId xmlns:a16="http://schemas.microsoft.com/office/drawing/2014/main" id="{7A23941F-09D4-4AFA-B3FD-1645CDBBDB5D}"/>
              </a:ext>
            </a:extLst>
          </p:cNvPr>
          <p:cNvSpPr txBox="1"/>
          <p:nvPr/>
        </p:nvSpPr>
        <p:spPr>
          <a:xfrm>
            <a:off x="324000" y="385200"/>
            <a:ext cx="5976000" cy="400110"/>
          </a:xfrm>
          <a:prstGeom prst="rect">
            <a:avLst/>
          </a:prstGeom>
          <a:noFill/>
        </p:spPr>
        <p:txBody>
          <a:bodyPr wrap="square" rtlCol="0">
            <a:spAutoFit/>
          </a:bodyPr>
          <a:lstStyle/>
          <a:p>
            <a:r>
              <a:rPr lang="sv-SE" sz="2000">
                <a:solidFill>
                  <a:schemeClr val="bg1">
                    <a:lumMod val="50000"/>
                  </a:schemeClr>
                </a:solidFill>
                <a:latin typeface="Bahnschrift Light" panose="020B0502040204020203" pitchFamily="34" charset="0"/>
              </a:rPr>
              <a:t>Statusrapport</a:t>
            </a:r>
          </a:p>
        </p:txBody>
      </p:sp>
      <p:pic>
        <p:nvPicPr>
          <p:cNvPr id="15" name="Picture 2" descr="{LOGOTYPE}">
            <a:extLst>
              <a:ext uri="{FF2B5EF4-FFF2-40B4-BE49-F238E27FC236}">
                <a16:creationId xmlns:a16="http://schemas.microsoft.com/office/drawing/2014/main" id="{4984BAA6-5383-4440-A3A5-868F7F2DB0BD}"/>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16375" y="446700"/>
            <a:ext cx="1114425" cy="381000"/>
          </a:xfrm>
          <a:prstGeom prst="rect">
            <a:avLst/>
          </a:prstGeom>
          <a:noFill/>
          <a:extLst>
            <a:ext uri="{909E8E84-426E-40DD-AFC4-6F175D3DCCD1}">
              <a14:hiddenFill xmlns:a14="http://schemas.microsoft.com/office/drawing/2010/main">
                <a:solidFill>
                  <a:srgbClr val="FFFFFF"/>
                </a:solidFill>
              </a14:hiddenFill>
            </a:ext>
          </a:extLst>
        </p:spPr>
      </p:pic>
      <p:sp>
        <p:nvSpPr>
          <p:cNvPr id="8" name="textruta 7">
            <a:extLst>
              <a:ext uri="{FF2B5EF4-FFF2-40B4-BE49-F238E27FC236}">
                <a16:creationId xmlns:a16="http://schemas.microsoft.com/office/drawing/2014/main" id="{21759A06-2724-4B42-839A-ACD3B8357164}"/>
              </a:ext>
            </a:extLst>
          </p:cNvPr>
          <p:cNvSpPr txBox="1"/>
          <p:nvPr/>
        </p:nvSpPr>
        <p:spPr>
          <a:xfrm>
            <a:off x="324000" y="1905000"/>
            <a:ext cx="11095200" cy="923330"/>
          </a:xfrm>
          <a:prstGeom prst="rect">
            <a:avLst/>
          </a:prstGeom>
          <a:noFill/>
        </p:spPr>
        <p:txBody>
          <a:bodyPr wrap="square">
            <a:spAutoFit/>
          </a:bodyPr>
          <a:lstStyle/>
          <a:p>
            <a:r>
              <a:rPr lang="sv-SE" sz="1800" b="0" i="0" u="none" strike="noStrike" baseline="0" dirty="0">
                <a:solidFill>
                  <a:srgbClr val="000000"/>
                </a:solidFill>
                <a:latin typeface="Times New Roman" panose="02020603050405020304" pitchFamily="18" charset="0"/>
              </a:rPr>
              <a:t>Bedömning: Projektet är genomförbart med beaktande av presenterade risker och osäker kostnadsbild så vi har en omvärldsbild som är väldigt osäker samt att projektet har ett långt tidsspann. Projektet önskar investeringsbeslut.</a:t>
            </a:r>
          </a:p>
          <a:p>
            <a:r>
              <a:rPr lang="sv-SE" dirty="0">
                <a:solidFill>
                  <a:srgbClr val="000000"/>
                </a:solidFill>
                <a:latin typeface="Times New Roman" panose="02020603050405020304" pitchFamily="18" charset="0"/>
              </a:rPr>
              <a:t>Detta är ett förslag till utökad investeringsbeslut för projekt 16862 </a:t>
            </a:r>
            <a:r>
              <a:rPr lang="sv-SE" dirty="0" err="1">
                <a:solidFill>
                  <a:srgbClr val="000000"/>
                </a:solidFill>
                <a:latin typeface="Times New Roman" panose="02020603050405020304" pitchFamily="18" charset="0"/>
              </a:rPr>
              <a:t>frölunda</a:t>
            </a:r>
            <a:r>
              <a:rPr lang="sv-SE" dirty="0">
                <a:solidFill>
                  <a:srgbClr val="000000"/>
                </a:solidFill>
                <a:latin typeface="Times New Roman" panose="02020603050405020304" pitchFamily="18" charset="0"/>
              </a:rPr>
              <a:t> badhus.</a:t>
            </a:r>
          </a:p>
        </p:txBody>
      </p:sp>
    </p:spTree>
    <p:extLst>
      <p:ext uri="{BB962C8B-B14F-4D97-AF65-F5344CB8AC3E}">
        <p14:creationId xmlns:p14="http://schemas.microsoft.com/office/powerpoint/2010/main" val="189454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4485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2742" y="416509"/>
            <a:ext cx="1608455" cy="331470"/>
          </a:xfrm>
          <a:prstGeom prst="rect">
            <a:avLst/>
          </a:prstGeom>
        </p:spPr>
        <p:txBody>
          <a:bodyPr vert="horz" wrap="square" lIns="0" tIns="13335" rIns="0" bIns="0" rtlCol="0">
            <a:spAutoFit/>
          </a:bodyPr>
          <a:lstStyle/>
          <a:p>
            <a:pPr marL="12700">
              <a:lnSpc>
                <a:spcPct val="100000"/>
              </a:lnSpc>
              <a:spcBef>
                <a:spcPts val="105"/>
              </a:spcBef>
            </a:pPr>
            <a:r>
              <a:rPr spc="-5" dirty="0"/>
              <a:t>Statusrapport</a:t>
            </a:r>
          </a:p>
        </p:txBody>
      </p:sp>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
        <p:nvSpPr>
          <p:cNvPr id="3" name="object 3"/>
          <p:cNvSpPr txBox="1"/>
          <p:nvPr/>
        </p:nvSpPr>
        <p:spPr>
          <a:xfrm>
            <a:off x="514299" y="1027556"/>
            <a:ext cx="10847070" cy="2920671"/>
          </a:xfrm>
          <a:prstGeom prst="rect">
            <a:avLst/>
          </a:prstGeom>
        </p:spPr>
        <p:txBody>
          <a:bodyPr vert="horz" wrap="square" lIns="0" tIns="12065" rIns="0" bIns="0" rtlCol="0">
            <a:spAutoFit/>
          </a:bodyPr>
          <a:lstStyle/>
          <a:p>
            <a:pPr marL="12700">
              <a:lnSpc>
                <a:spcPct val="100000"/>
              </a:lnSpc>
              <a:spcBef>
                <a:spcPts val="95"/>
              </a:spcBef>
            </a:pPr>
            <a:r>
              <a:rPr sz="4000" b="0" spc="-5" dirty="0">
                <a:latin typeface="Bahnschrift Light"/>
                <a:cs typeface="Bahnschrift Light"/>
              </a:rPr>
              <a:t>Bakgrund, </a:t>
            </a:r>
            <a:r>
              <a:rPr sz="4000" b="0" dirty="0">
                <a:latin typeface="Bahnschrift Light"/>
                <a:cs typeface="Bahnschrift Light"/>
              </a:rPr>
              <a:t>syfte </a:t>
            </a:r>
            <a:r>
              <a:rPr sz="4000" b="0" spc="-5" dirty="0">
                <a:latin typeface="Bahnschrift Light"/>
                <a:cs typeface="Bahnschrift Light"/>
              </a:rPr>
              <a:t>och</a:t>
            </a:r>
            <a:r>
              <a:rPr sz="4000" b="0" spc="30" dirty="0">
                <a:latin typeface="Bahnschrift Light"/>
                <a:cs typeface="Bahnschrift Light"/>
              </a:rPr>
              <a:t> </a:t>
            </a:r>
            <a:r>
              <a:rPr sz="4000" b="0" spc="-10" dirty="0" err="1">
                <a:latin typeface="Bahnschrift Light"/>
                <a:cs typeface="Bahnschrift Light"/>
              </a:rPr>
              <a:t>mål</a:t>
            </a:r>
            <a:endParaRPr lang="sv-SE" sz="4000" b="0" spc="-10" dirty="0">
              <a:latin typeface="Bahnschrift Light"/>
              <a:cs typeface="Bahnschrift Light"/>
            </a:endParaRPr>
          </a:p>
          <a:p>
            <a:pPr marL="12700">
              <a:lnSpc>
                <a:spcPct val="100000"/>
              </a:lnSpc>
              <a:spcBef>
                <a:spcPts val="95"/>
              </a:spcBef>
            </a:pPr>
            <a:endParaRPr lang="sv-SE" spc="-10" dirty="0">
              <a:latin typeface="Bahnschrift Light"/>
              <a:cs typeface="Bahnschrift Light"/>
            </a:endParaRPr>
          </a:p>
          <a:p>
            <a:pPr marL="12700">
              <a:lnSpc>
                <a:spcPct val="100000"/>
              </a:lnSpc>
              <a:spcBef>
                <a:spcPts val="95"/>
              </a:spcBef>
            </a:pPr>
            <a:r>
              <a:rPr lang="sv-SE" spc="-10" dirty="0">
                <a:latin typeface="Bahnschrift Light"/>
                <a:cs typeface="Bahnschrift Light"/>
              </a:rPr>
              <a:t>Öka sim kunskap samt öka ytor för behovsanpassade verksamhet. Denna extra bassäng ”Multibassäng”</a:t>
            </a:r>
          </a:p>
          <a:p>
            <a:pPr marL="12700">
              <a:spcBef>
                <a:spcPts val="95"/>
              </a:spcBef>
            </a:pPr>
            <a:r>
              <a:rPr lang="sv-SE" spc="-10" dirty="0">
                <a:latin typeface="Bahnschrift Light"/>
                <a:cs typeface="Bahnschrift Light"/>
              </a:rPr>
              <a:t>Är en tilläggsbeställning som skall in i Projektet Frölunda badhus för att få mer plats till undervisning samt utökad yta för andra aktiviteter. </a:t>
            </a:r>
          </a:p>
          <a:p>
            <a:pPr marL="12700">
              <a:spcBef>
                <a:spcPts val="95"/>
              </a:spcBef>
            </a:pPr>
            <a:endParaRPr lang="sv-SE" sz="1800" spc="-10" dirty="0">
              <a:effectLst/>
              <a:latin typeface="Bahnschrift Light"/>
              <a:ea typeface="Times New Roman" panose="02020603050405020304" pitchFamily="18" charset="0"/>
            </a:endParaRPr>
          </a:p>
          <a:p>
            <a:pPr marL="12700">
              <a:spcBef>
                <a:spcPts val="95"/>
              </a:spcBef>
            </a:pPr>
            <a:r>
              <a:rPr lang="sv-SE" spc="-10" dirty="0">
                <a:latin typeface="Bahnschrift Light"/>
              </a:rPr>
              <a:t>Denna extra bassäng kommer att skapa en mycket stor inverkan på badhuset då det kommer att möjliggöras mera utrymme för alla aktiviteter som omfamnas av </a:t>
            </a:r>
            <a:r>
              <a:rPr lang="sv-SE" spc="-10" dirty="0" err="1">
                <a:latin typeface="Bahnschrift Light"/>
              </a:rPr>
              <a:t>Ioff</a:t>
            </a:r>
            <a:r>
              <a:rPr lang="sv-SE" spc="-10" dirty="0">
                <a:latin typeface="Bahnschrift Light"/>
              </a:rPr>
              <a:t> badverksamhet.</a:t>
            </a:r>
          </a:p>
          <a:p>
            <a:pPr marL="12700">
              <a:lnSpc>
                <a:spcPct val="100000"/>
              </a:lnSpc>
              <a:spcBef>
                <a:spcPts val="95"/>
              </a:spcBef>
            </a:pPr>
            <a:endParaRPr dirty="0">
              <a:latin typeface="Bahnschrift Light"/>
              <a:cs typeface="Bahnschrift Ligh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2742" y="416509"/>
            <a:ext cx="1608455" cy="331470"/>
          </a:xfrm>
          <a:prstGeom prst="rect">
            <a:avLst/>
          </a:prstGeom>
        </p:spPr>
        <p:txBody>
          <a:bodyPr vert="horz" wrap="square" lIns="0" tIns="13335" rIns="0" bIns="0" rtlCol="0">
            <a:spAutoFit/>
          </a:bodyPr>
          <a:lstStyle/>
          <a:p>
            <a:pPr marL="12700">
              <a:lnSpc>
                <a:spcPct val="100000"/>
              </a:lnSpc>
              <a:spcBef>
                <a:spcPts val="105"/>
              </a:spcBef>
            </a:pPr>
            <a:r>
              <a:rPr spc="-5" dirty="0"/>
              <a:t>Statusrapport</a:t>
            </a:r>
          </a:p>
        </p:txBody>
      </p:sp>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
        <p:nvSpPr>
          <p:cNvPr id="3" name="object 3"/>
          <p:cNvSpPr txBox="1"/>
          <p:nvPr/>
        </p:nvSpPr>
        <p:spPr>
          <a:xfrm>
            <a:off x="514299" y="1027556"/>
            <a:ext cx="10824845" cy="2679580"/>
          </a:xfrm>
          <a:prstGeom prst="rect">
            <a:avLst/>
          </a:prstGeom>
        </p:spPr>
        <p:txBody>
          <a:bodyPr vert="horz" wrap="square" lIns="0" tIns="12065" rIns="0" bIns="0" rtlCol="0">
            <a:spAutoFit/>
          </a:bodyPr>
          <a:lstStyle/>
          <a:p>
            <a:pPr marL="12700">
              <a:lnSpc>
                <a:spcPct val="100000"/>
              </a:lnSpc>
              <a:spcBef>
                <a:spcPts val="95"/>
              </a:spcBef>
            </a:pPr>
            <a:r>
              <a:rPr sz="4000" b="0" spc="-5" dirty="0" err="1">
                <a:latin typeface="Bahnschrift Light"/>
                <a:cs typeface="Bahnschrift Light"/>
              </a:rPr>
              <a:t>Omfattning</a:t>
            </a:r>
            <a:endParaRPr lang="sv-SE" sz="4000" spc="-5" dirty="0">
              <a:latin typeface="Bahnschrift Light"/>
              <a:cs typeface="Bahnschrift Light"/>
            </a:endParaRPr>
          </a:p>
          <a:p>
            <a:pPr marL="12700">
              <a:lnSpc>
                <a:spcPct val="100000"/>
              </a:lnSpc>
              <a:spcBef>
                <a:spcPts val="95"/>
              </a:spcBef>
            </a:pPr>
            <a:endParaRPr lang="sv-SE" sz="4000" spc="-5" dirty="0">
              <a:latin typeface="Bahnschrift Light"/>
              <a:cs typeface="Bahnschrift Light"/>
            </a:endParaRPr>
          </a:p>
          <a:p>
            <a:pPr marL="12700">
              <a:lnSpc>
                <a:spcPct val="100000"/>
              </a:lnSpc>
              <a:spcBef>
                <a:spcPts val="95"/>
              </a:spcBef>
            </a:pPr>
            <a:r>
              <a:rPr lang="sv-SE" spc="-5" dirty="0">
                <a:latin typeface="Bahnschrift Light"/>
                <a:cs typeface="Bahnschrift Light"/>
              </a:rPr>
              <a:t>Utökning av </a:t>
            </a:r>
            <a:r>
              <a:rPr lang="sv-SE" spc="-5" dirty="0" err="1">
                <a:latin typeface="Bahnschrift Light"/>
                <a:cs typeface="Bahnschrift Light"/>
              </a:rPr>
              <a:t>IoFF</a:t>
            </a:r>
            <a:r>
              <a:rPr lang="sv-SE" spc="-5" dirty="0">
                <a:latin typeface="Bahnschrift Light"/>
                <a:cs typeface="Bahnschrift Light"/>
              </a:rPr>
              <a:t> verksamhet med ca 750m2 BTA som omfattar bassäng med höj och sänkbar botten, kontor och WC samt förvaring av utrustning. </a:t>
            </a:r>
          </a:p>
          <a:p>
            <a:pPr marL="12700">
              <a:lnSpc>
                <a:spcPct val="100000"/>
              </a:lnSpc>
              <a:spcBef>
                <a:spcPts val="95"/>
              </a:spcBef>
            </a:pPr>
            <a:r>
              <a:rPr lang="sv-SE" spc="-5" dirty="0">
                <a:latin typeface="Bahnschrift Light"/>
                <a:cs typeface="Bahnschrift Light"/>
              </a:rPr>
              <a:t>källare för installationer och vattenrening ect.</a:t>
            </a:r>
          </a:p>
          <a:p>
            <a:pPr marL="12700">
              <a:lnSpc>
                <a:spcPct val="100000"/>
              </a:lnSpc>
              <a:spcBef>
                <a:spcPts val="95"/>
              </a:spcBef>
            </a:pPr>
            <a:r>
              <a:rPr lang="sv-SE" spc="-5" dirty="0">
                <a:latin typeface="Bahnschrift Light"/>
                <a:cs typeface="Bahnschrift Light"/>
              </a:rPr>
              <a:t>Omfattningen av att sammankoppla husdelarna emot befintligt samt ny-byggnationen som ingår i Frölunda badhus där rutschkanan ingår.</a:t>
            </a:r>
            <a:endParaRPr dirty="0">
              <a:latin typeface="Bahnschrift Light"/>
              <a:cs typeface="Bahnschrift Ligh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14299" y="1027556"/>
            <a:ext cx="3086100" cy="635000"/>
          </a:xfrm>
          <a:prstGeom prst="rect">
            <a:avLst/>
          </a:prstGeom>
        </p:spPr>
        <p:txBody>
          <a:bodyPr vert="horz" wrap="square" lIns="0" tIns="12065" rIns="0" bIns="0" rtlCol="0">
            <a:spAutoFit/>
          </a:bodyPr>
          <a:lstStyle/>
          <a:p>
            <a:pPr marL="12700">
              <a:lnSpc>
                <a:spcPct val="100000"/>
              </a:lnSpc>
              <a:spcBef>
                <a:spcPts val="95"/>
              </a:spcBef>
            </a:pPr>
            <a:r>
              <a:rPr sz="4000" b="0" spc="-10" dirty="0">
                <a:latin typeface="Bahnschrift Light"/>
                <a:cs typeface="Bahnschrift Light"/>
              </a:rPr>
              <a:t>Projektstatus</a:t>
            </a:r>
            <a:endParaRPr sz="4000">
              <a:latin typeface="Bahnschrift Light"/>
              <a:cs typeface="Bahnschrift Light"/>
            </a:endParaRPr>
          </a:p>
        </p:txBody>
      </p:sp>
      <p:sp>
        <p:nvSpPr>
          <p:cNvPr id="3" name="object 3"/>
          <p:cNvSpPr/>
          <p:nvPr/>
        </p:nvSpPr>
        <p:spPr>
          <a:xfrm>
            <a:off x="1505335" y="2000250"/>
            <a:ext cx="9049122" cy="571500"/>
          </a:xfrm>
          <a:prstGeom prst="rect">
            <a:avLst/>
          </a:prstGeom>
          <a:blipFill>
            <a:blip r:embed="rId2" cstate="print"/>
            <a:stretch>
              <a:fillRect/>
            </a:stretch>
          </a:blipFill>
        </p:spPr>
        <p:txBody>
          <a:bodyPr wrap="square" lIns="0" tIns="0" rIns="0" bIns="0" rtlCol="0"/>
          <a:lstStyle/>
          <a:p>
            <a:endParaRPr/>
          </a:p>
        </p:txBody>
      </p:sp>
      <p:graphicFrame>
        <p:nvGraphicFramePr>
          <p:cNvPr id="6" name="object 6"/>
          <p:cNvGraphicFramePr>
            <a:graphicFrameLocks noGrp="1"/>
          </p:cNvGraphicFramePr>
          <p:nvPr/>
        </p:nvGraphicFramePr>
        <p:xfrm>
          <a:off x="875182" y="2831001"/>
          <a:ext cx="1572895" cy="2467610"/>
        </p:xfrm>
        <a:graphic>
          <a:graphicData uri="http://schemas.openxmlformats.org/drawingml/2006/table">
            <a:tbl>
              <a:tblPr firstRow="1" bandRow="1">
                <a:tableStyleId>{2D5ABB26-0587-4C30-8999-92F81FD0307C}</a:tableStyleId>
              </a:tblPr>
              <a:tblGrid>
                <a:gridCol w="1572895">
                  <a:extLst>
                    <a:ext uri="{9D8B030D-6E8A-4147-A177-3AD203B41FA5}">
                      <a16:colId xmlns:a16="http://schemas.microsoft.com/office/drawing/2014/main" val="20000"/>
                    </a:ext>
                  </a:extLst>
                </a:gridCol>
              </a:tblGrid>
              <a:tr h="306705">
                <a:tc>
                  <a:txBody>
                    <a:bodyPr/>
                    <a:lstStyle/>
                    <a:p>
                      <a:pPr marL="127000">
                        <a:lnSpc>
                          <a:spcPts val="1905"/>
                        </a:lnSpc>
                      </a:pPr>
                      <a:r>
                        <a:rPr sz="1600" b="0" spc="-10" dirty="0">
                          <a:latin typeface="Bahnschrift SemiLight"/>
                          <a:cs typeface="Bahnschrift SemiLight"/>
                        </a:rPr>
                        <a:t>Tid</a:t>
                      </a:r>
                      <a:endParaRPr sz="1600">
                        <a:latin typeface="Bahnschrift SemiLight"/>
                        <a:cs typeface="Bahnschrift SemiLight"/>
                      </a:endParaRPr>
                    </a:p>
                  </a:txBody>
                  <a:tcPr marL="0" marR="0" marT="0" marB="0"/>
                </a:tc>
                <a:extLst>
                  <a:ext uri="{0D108BD9-81ED-4DB2-BD59-A6C34878D82A}">
                    <a16:rowId xmlns:a16="http://schemas.microsoft.com/office/drawing/2014/main" val="10000"/>
                  </a:ext>
                </a:extLst>
              </a:tr>
              <a:tr h="370840">
                <a:tc>
                  <a:txBody>
                    <a:bodyPr/>
                    <a:lstStyle/>
                    <a:p>
                      <a:pPr marL="127000">
                        <a:lnSpc>
                          <a:spcPct val="100000"/>
                        </a:lnSpc>
                        <a:spcBef>
                          <a:spcPts val="484"/>
                        </a:spcBef>
                      </a:pPr>
                      <a:r>
                        <a:rPr sz="1600" b="0" spc="-5" dirty="0">
                          <a:latin typeface="Bahnschrift SemiLight"/>
                          <a:cs typeface="Bahnschrift SemiLight"/>
                        </a:rPr>
                        <a:t>Omfattning</a:t>
                      </a:r>
                      <a:endParaRPr sz="1600">
                        <a:latin typeface="Bahnschrift SemiLight"/>
                        <a:cs typeface="Bahnschrift SemiLight"/>
                      </a:endParaRPr>
                    </a:p>
                  </a:txBody>
                  <a:tcPr marL="0" marR="0" marT="61594" marB="0"/>
                </a:tc>
                <a:extLst>
                  <a:ext uri="{0D108BD9-81ED-4DB2-BD59-A6C34878D82A}">
                    <a16:rowId xmlns:a16="http://schemas.microsoft.com/office/drawing/2014/main" val="10001"/>
                  </a:ext>
                </a:extLst>
              </a:tr>
              <a:tr h="370840">
                <a:tc>
                  <a:txBody>
                    <a:bodyPr/>
                    <a:lstStyle/>
                    <a:p>
                      <a:pPr marL="127000">
                        <a:lnSpc>
                          <a:spcPct val="100000"/>
                        </a:lnSpc>
                        <a:spcBef>
                          <a:spcPts val="489"/>
                        </a:spcBef>
                      </a:pPr>
                      <a:r>
                        <a:rPr sz="1600" b="0" spc="-10" dirty="0">
                          <a:latin typeface="Bahnschrift SemiLight"/>
                          <a:cs typeface="Bahnschrift SemiLight"/>
                        </a:rPr>
                        <a:t>Kostnad</a:t>
                      </a:r>
                      <a:endParaRPr sz="1600">
                        <a:latin typeface="Bahnschrift SemiLight"/>
                        <a:cs typeface="Bahnschrift SemiLight"/>
                      </a:endParaRPr>
                    </a:p>
                  </a:txBody>
                  <a:tcPr marL="0" marR="0" marT="62229" marB="0"/>
                </a:tc>
                <a:extLst>
                  <a:ext uri="{0D108BD9-81ED-4DB2-BD59-A6C34878D82A}">
                    <a16:rowId xmlns:a16="http://schemas.microsoft.com/office/drawing/2014/main" val="10002"/>
                  </a:ext>
                </a:extLst>
              </a:tr>
              <a:tr h="370840">
                <a:tc>
                  <a:txBody>
                    <a:bodyPr/>
                    <a:lstStyle/>
                    <a:p>
                      <a:pPr marL="127000">
                        <a:lnSpc>
                          <a:spcPct val="100000"/>
                        </a:lnSpc>
                        <a:spcBef>
                          <a:spcPts val="489"/>
                        </a:spcBef>
                      </a:pPr>
                      <a:r>
                        <a:rPr sz="1600" b="0" spc="-10" dirty="0">
                          <a:latin typeface="Bahnschrift SemiLight"/>
                          <a:cs typeface="Bahnschrift SemiLight"/>
                        </a:rPr>
                        <a:t>Måluppfyllelse</a:t>
                      </a:r>
                      <a:endParaRPr sz="1600">
                        <a:latin typeface="Bahnschrift SemiLight"/>
                        <a:cs typeface="Bahnschrift SemiLight"/>
                      </a:endParaRPr>
                    </a:p>
                  </a:txBody>
                  <a:tcPr marL="0" marR="0" marT="62229" marB="0"/>
                </a:tc>
                <a:extLst>
                  <a:ext uri="{0D108BD9-81ED-4DB2-BD59-A6C34878D82A}">
                    <a16:rowId xmlns:a16="http://schemas.microsoft.com/office/drawing/2014/main" val="10003"/>
                  </a:ext>
                </a:extLst>
              </a:tr>
              <a:tr h="370840">
                <a:tc>
                  <a:txBody>
                    <a:bodyPr/>
                    <a:lstStyle/>
                    <a:p>
                      <a:pPr marL="127000">
                        <a:lnSpc>
                          <a:spcPct val="100000"/>
                        </a:lnSpc>
                        <a:spcBef>
                          <a:spcPts val="489"/>
                        </a:spcBef>
                      </a:pPr>
                      <a:r>
                        <a:rPr sz="1600" b="0" spc="-5" dirty="0">
                          <a:latin typeface="Bahnschrift SemiLight"/>
                          <a:cs typeface="Bahnschrift SemiLight"/>
                        </a:rPr>
                        <a:t>Kvalitet</a:t>
                      </a:r>
                      <a:endParaRPr sz="1600">
                        <a:latin typeface="Bahnschrift SemiLight"/>
                        <a:cs typeface="Bahnschrift SemiLight"/>
                      </a:endParaRPr>
                    </a:p>
                  </a:txBody>
                  <a:tcPr marL="0" marR="0" marT="62229" marB="0"/>
                </a:tc>
                <a:extLst>
                  <a:ext uri="{0D108BD9-81ED-4DB2-BD59-A6C34878D82A}">
                    <a16:rowId xmlns:a16="http://schemas.microsoft.com/office/drawing/2014/main" val="10004"/>
                  </a:ext>
                </a:extLst>
              </a:tr>
              <a:tr h="370840">
                <a:tc>
                  <a:txBody>
                    <a:bodyPr/>
                    <a:lstStyle/>
                    <a:p>
                      <a:pPr marL="127000">
                        <a:lnSpc>
                          <a:spcPct val="100000"/>
                        </a:lnSpc>
                        <a:spcBef>
                          <a:spcPts val="489"/>
                        </a:spcBef>
                      </a:pPr>
                      <a:r>
                        <a:rPr sz="1600" b="0" spc="-10" dirty="0">
                          <a:latin typeface="Bahnschrift SemiLight"/>
                          <a:cs typeface="Bahnschrift SemiLight"/>
                        </a:rPr>
                        <a:t>Upphandling</a:t>
                      </a:r>
                      <a:endParaRPr sz="1600">
                        <a:latin typeface="Bahnschrift SemiLight"/>
                        <a:cs typeface="Bahnschrift SemiLight"/>
                      </a:endParaRPr>
                    </a:p>
                  </a:txBody>
                  <a:tcPr marL="0" marR="0" marT="62229" marB="0"/>
                </a:tc>
                <a:extLst>
                  <a:ext uri="{0D108BD9-81ED-4DB2-BD59-A6C34878D82A}">
                    <a16:rowId xmlns:a16="http://schemas.microsoft.com/office/drawing/2014/main" val="10005"/>
                  </a:ext>
                </a:extLst>
              </a:tr>
              <a:tr h="306705">
                <a:tc>
                  <a:txBody>
                    <a:bodyPr/>
                    <a:lstStyle/>
                    <a:p>
                      <a:pPr marL="127000">
                        <a:lnSpc>
                          <a:spcPts val="1830"/>
                        </a:lnSpc>
                        <a:spcBef>
                          <a:spcPts val="484"/>
                        </a:spcBef>
                      </a:pPr>
                      <a:r>
                        <a:rPr sz="1600" b="0" spc="-10" dirty="0">
                          <a:latin typeface="Bahnschrift SemiLight"/>
                          <a:cs typeface="Bahnschrift SemiLight"/>
                        </a:rPr>
                        <a:t>Total</a:t>
                      </a:r>
                      <a:r>
                        <a:rPr sz="1600" b="0" spc="5" dirty="0">
                          <a:latin typeface="Bahnschrift SemiLight"/>
                          <a:cs typeface="Bahnschrift SemiLight"/>
                        </a:rPr>
                        <a:t> </a:t>
                      </a:r>
                      <a:r>
                        <a:rPr sz="1600" b="0" spc="-5" dirty="0">
                          <a:latin typeface="Bahnschrift SemiLight"/>
                          <a:cs typeface="Bahnschrift SemiLight"/>
                        </a:rPr>
                        <a:t>risk</a:t>
                      </a:r>
                      <a:endParaRPr sz="1600">
                        <a:latin typeface="Bahnschrift SemiLight"/>
                        <a:cs typeface="Bahnschrift SemiLight"/>
                      </a:endParaRPr>
                    </a:p>
                  </a:txBody>
                  <a:tcPr marL="0" marR="0" marT="61594" marB="0"/>
                </a:tc>
                <a:extLst>
                  <a:ext uri="{0D108BD9-81ED-4DB2-BD59-A6C34878D82A}">
                    <a16:rowId xmlns:a16="http://schemas.microsoft.com/office/drawing/2014/main" val="10006"/>
                  </a:ext>
                </a:extLst>
              </a:tr>
            </a:tbl>
          </a:graphicData>
        </a:graphic>
      </p:graphicFrame>
      <p:sp>
        <p:nvSpPr>
          <p:cNvPr id="7" name="object 7"/>
          <p:cNvSpPr/>
          <p:nvPr/>
        </p:nvSpPr>
        <p:spPr>
          <a:xfrm>
            <a:off x="10416540" y="446531"/>
            <a:ext cx="1114044" cy="381000"/>
          </a:xfrm>
          <a:prstGeom prst="rect">
            <a:avLst/>
          </a:prstGeom>
          <a:blipFill>
            <a:blip r:embed="rId3" cstate="print"/>
            <a:stretch>
              <a:fillRect/>
            </a:stretch>
          </a:blipFill>
        </p:spPr>
        <p:txBody>
          <a:bodyPr wrap="square" lIns="0" tIns="0" rIns="0" bIns="0" rtlCol="0"/>
          <a:lstStyle/>
          <a:p>
            <a:endParaRPr/>
          </a:p>
        </p:txBody>
      </p:sp>
      <p:sp>
        <p:nvSpPr>
          <p:cNvPr id="8" name="object 8"/>
          <p:cNvSpPr txBox="1">
            <a:spLocks noGrp="1"/>
          </p:cNvSpPr>
          <p:nvPr>
            <p:ph type="title"/>
          </p:nvPr>
        </p:nvSpPr>
        <p:spPr>
          <a:xfrm>
            <a:off x="402742" y="416509"/>
            <a:ext cx="1608455" cy="331470"/>
          </a:xfrm>
          <a:prstGeom prst="rect">
            <a:avLst/>
          </a:prstGeom>
        </p:spPr>
        <p:txBody>
          <a:bodyPr vert="horz" wrap="square" lIns="0" tIns="13335" rIns="0" bIns="0" rtlCol="0">
            <a:spAutoFit/>
          </a:bodyPr>
          <a:lstStyle/>
          <a:p>
            <a:pPr marL="12700">
              <a:lnSpc>
                <a:spcPct val="100000"/>
              </a:lnSpc>
              <a:spcBef>
                <a:spcPts val="105"/>
              </a:spcBef>
            </a:pPr>
            <a:r>
              <a:rPr spc="-5" dirty="0"/>
              <a:t>Statusrapport</a:t>
            </a:r>
          </a:p>
        </p:txBody>
      </p:sp>
      <p:sp>
        <p:nvSpPr>
          <p:cNvPr id="9" name="object 9"/>
          <p:cNvSpPr/>
          <p:nvPr/>
        </p:nvSpPr>
        <p:spPr>
          <a:xfrm>
            <a:off x="745236" y="2892551"/>
            <a:ext cx="152400" cy="152400"/>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579119" y="2892551"/>
            <a:ext cx="152400" cy="152400"/>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745236" y="3262884"/>
            <a:ext cx="152400" cy="152400"/>
          </a:xfrm>
          <a:prstGeom prst="rect">
            <a:avLst/>
          </a:prstGeom>
          <a:blipFill>
            <a:blip r:embed="rId4" cstate="print"/>
            <a:stretch>
              <a:fillRect/>
            </a:stretch>
          </a:blipFill>
        </p:spPr>
        <p:txBody>
          <a:bodyPr wrap="square" lIns="0" tIns="0" rIns="0" bIns="0" rtlCol="0"/>
          <a:lstStyle/>
          <a:p>
            <a:endParaRPr/>
          </a:p>
        </p:txBody>
      </p:sp>
      <p:sp>
        <p:nvSpPr>
          <p:cNvPr id="12" name="object 12"/>
          <p:cNvSpPr/>
          <p:nvPr/>
        </p:nvSpPr>
        <p:spPr>
          <a:xfrm>
            <a:off x="579119" y="3262884"/>
            <a:ext cx="152400" cy="152400"/>
          </a:xfrm>
          <a:prstGeom prst="rect">
            <a:avLst/>
          </a:prstGeom>
          <a:blipFill>
            <a:blip r:embed="rId6" cstate="print"/>
            <a:stretch>
              <a:fillRect/>
            </a:stretch>
          </a:blipFill>
        </p:spPr>
        <p:txBody>
          <a:bodyPr wrap="square" lIns="0" tIns="0" rIns="0" bIns="0" rtlCol="0"/>
          <a:lstStyle/>
          <a:p>
            <a:endParaRPr/>
          </a:p>
        </p:txBody>
      </p:sp>
      <p:sp>
        <p:nvSpPr>
          <p:cNvPr id="13" name="object 13"/>
          <p:cNvSpPr/>
          <p:nvPr/>
        </p:nvSpPr>
        <p:spPr>
          <a:xfrm>
            <a:off x="745236" y="3634740"/>
            <a:ext cx="152400" cy="152400"/>
          </a:xfrm>
          <a:prstGeom prst="rect">
            <a:avLst/>
          </a:prstGeom>
          <a:blipFill>
            <a:blip r:embed="rId4" cstate="print"/>
            <a:stretch>
              <a:fillRect/>
            </a:stretch>
          </a:blipFill>
        </p:spPr>
        <p:txBody>
          <a:bodyPr wrap="square" lIns="0" tIns="0" rIns="0" bIns="0" rtlCol="0"/>
          <a:lstStyle/>
          <a:p>
            <a:endParaRPr/>
          </a:p>
        </p:txBody>
      </p:sp>
      <p:sp>
        <p:nvSpPr>
          <p:cNvPr id="14" name="object 14"/>
          <p:cNvSpPr/>
          <p:nvPr/>
        </p:nvSpPr>
        <p:spPr>
          <a:xfrm>
            <a:off x="579119" y="3634740"/>
            <a:ext cx="152400" cy="15240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745236" y="4005071"/>
            <a:ext cx="152400" cy="152400"/>
          </a:xfrm>
          <a:prstGeom prst="rect">
            <a:avLst/>
          </a:prstGeom>
          <a:blipFill>
            <a:blip r:embed="rId7" cstate="print"/>
            <a:stretch>
              <a:fillRect/>
            </a:stretch>
          </a:blipFill>
        </p:spPr>
        <p:txBody>
          <a:bodyPr wrap="square" lIns="0" tIns="0" rIns="0" bIns="0" rtlCol="0"/>
          <a:lstStyle/>
          <a:p>
            <a:endParaRPr/>
          </a:p>
        </p:txBody>
      </p:sp>
      <p:sp>
        <p:nvSpPr>
          <p:cNvPr id="16" name="object 16"/>
          <p:cNvSpPr/>
          <p:nvPr/>
        </p:nvSpPr>
        <p:spPr>
          <a:xfrm>
            <a:off x="579119" y="4005071"/>
            <a:ext cx="152400" cy="152400"/>
          </a:xfrm>
          <a:prstGeom prst="rect">
            <a:avLst/>
          </a:prstGeom>
          <a:blipFill>
            <a:blip r:embed="rId5" cstate="print"/>
            <a:stretch>
              <a:fillRect/>
            </a:stretch>
          </a:blipFill>
        </p:spPr>
        <p:txBody>
          <a:bodyPr wrap="square" lIns="0" tIns="0" rIns="0" bIns="0" rtlCol="0"/>
          <a:lstStyle/>
          <a:p>
            <a:endParaRPr/>
          </a:p>
        </p:txBody>
      </p:sp>
      <p:sp>
        <p:nvSpPr>
          <p:cNvPr id="17" name="object 17"/>
          <p:cNvSpPr/>
          <p:nvPr/>
        </p:nvSpPr>
        <p:spPr>
          <a:xfrm>
            <a:off x="745236" y="4375403"/>
            <a:ext cx="152400" cy="152400"/>
          </a:xfrm>
          <a:prstGeom prst="rect">
            <a:avLst/>
          </a:prstGeom>
          <a:blipFill>
            <a:blip r:embed="rId4" cstate="print"/>
            <a:stretch>
              <a:fillRect/>
            </a:stretch>
          </a:blipFill>
        </p:spPr>
        <p:txBody>
          <a:bodyPr wrap="square" lIns="0" tIns="0" rIns="0" bIns="0" rtlCol="0"/>
          <a:lstStyle/>
          <a:p>
            <a:endParaRPr/>
          </a:p>
        </p:txBody>
      </p:sp>
      <p:sp>
        <p:nvSpPr>
          <p:cNvPr id="18" name="object 18"/>
          <p:cNvSpPr/>
          <p:nvPr/>
        </p:nvSpPr>
        <p:spPr>
          <a:xfrm>
            <a:off x="579119" y="4375403"/>
            <a:ext cx="152400" cy="152400"/>
          </a:xfrm>
          <a:prstGeom prst="rect">
            <a:avLst/>
          </a:prstGeom>
          <a:blipFill>
            <a:blip r:embed="rId5" cstate="print"/>
            <a:stretch>
              <a:fillRect/>
            </a:stretch>
          </a:blipFill>
        </p:spPr>
        <p:txBody>
          <a:bodyPr wrap="square" lIns="0" tIns="0" rIns="0" bIns="0" rtlCol="0"/>
          <a:lstStyle/>
          <a:p>
            <a:endParaRPr/>
          </a:p>
        </p:txBody>
      </p:sp>
      <p:sp>
        <p:nvSpPr>
          <p:cNvPr id="19" name="object 19"/>
          <p:cNvSpPr/>
          <p:nvPr/>
        </p:nvSpPr>
        <p:spPr>
          <a:xfrm>
            <a:off x="745236" y="4747259"/>
            <a:ext cx="152400" cy="152400"/>
          </a:xfrm>
          <a:prstGeom prst="rect">
            <a:avLst/>
          </a:prstGeom>
          <a:blipFill>
            <a:blip r:embed="rId8" cstate="print"/>
            <a:stretch>
              <a:fillRect/>
            </a:stretch>
          </a:blipFill>
        </p:spPr>
        <p:txBody>
          <a:bodyPr wrap="square" lIns="0" tIns="0" rIns="0" bIns="0" rtlCol="0"/>
          <a:lstStyle/>
          <a:p>
            <a:endParaRPr/>
          </a:p>
        </p:txBody>
      </p:sp>
      <p:sp>
        <p:nvSpPr>
          <p:cNvPr id="20" name="object 20"/>
          <p:cNvSpPr/>
          <p:nvPr/>
        </p:nvSpPr>
        <p:spPr>
          <a:xfrm>
            <a:off x="579119" y="4747259"/>
            <a:ext cx="152400" cy="152400"/>
          </a:xfrm>
          <a:prstGeom prst="rect">
            <a:avLst/>
          </a:prstGeom>
          <a:blipFill>
            <a:blip r:embed="rId9" cstate="print"/>
            <a:stretch>
              <a:fillRect/>
            </a:stretch>
          </a:blipFill>
        </p:spPr>
        <p:txBody>
          <a:bodyPr wrap="square" lIns="0" tIns="0" rIns="0" bIns="0" rtlCol="0"/>
          <a:lstStyle/>
          <a:p>
            <a:endParaRPr/>
          </a:p>
        </p:txBody>
      </p:sp>
      <p:sp>
        <p:nvSpPr>
          <p:cNvPr id="21" name="object 21"/>
          <p:cNvSpPr/>
          <p:nvPr/>
        </p:nvSpPr>
        <p:spPr>
          <a:xfrm>
            <a:off x="579119" y="5117591"/>
            <a:ext cx="152400" cy="152400"/>
          </a:xfrm>
          <a:prstGeom prst="rect">
            <a:avLst/>
          </a:prstGeom>
          <a:blipFill>
            <a:blip r:embed="rId10" cstate="print"/>
            <a:stretch>
              <a:fillRect/>
            </a:stretch>
          </a:blipFill>
        </p:spPr>
        <p:txBody>
          <a:bodyPr wrap="square" lIns="0" tIns="0" rIns="0" bIns="0" rtlCol="0"/>
          <a:lstStyle/>
          <a:p>
            <a:endParaRPr/>
          </a:p>
        </p:txBody>
      </p:sp>
      <p:sp>
        <p:nvSpPr>
          <p:cNvPr id="22" name="object 22"/>
          <p:cNvSpPr txBox="1">
            <a:spLocks noGrp="1"/>
          </p:cNvSpPr>
          <p:nvPr>
            <p:ph type="ftr" sz="quarter" idx="5"/>
          </p:nvPr>
        </p:nvSpPr>
        <p:spPr>
          <a:prstGeom prst="rect">
            <a:avLst/>
          </a:prstGeom>
        </p:spPr>
        <p:txBody>
          <a:bodyPr vert="horz" wrap="square" lIns="0" tIns="0" rIns="0" bIns="0" rtlCol="0">
            <a:spAutoFit/>
          </a:body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2742" y="416509"/>
            <a:ext cx="1608455" cy="331470"/>
          </a:xfrm>
          <a:prstGeom prst="rect">
            <a:avLst/>
          </a:prstGeom>
        </p:spPr>
        <p:txBody>
          <a:bodyPr vert="horz" wrap="square" lIns="0" tIns="13335" rIns="0" bIns="0" rtlCol="0">
            <a:spAutoFit/>
          </a:bodyPr>
          <a:lstStyle/>
          <a:p>
            <a:pPr marL="12700">
              <a:lnSpc>
                <a:spcPct val="100000"/>
              </a:lnSpc>
              <a:spcBef>
                <a:spcPts val="105"/>
              </a:spcBef>
            </a:pPr>
            <a:r>
              <a:rPr spc="-5" dirty="0"/>
              <a:t>Statusrapport</a:t>
            </a:r>
          </a:p>
        </p:txBody>
      </p:sp>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
        <p:nvSpPr>
          <p:cNvPr id="3" name="object 3"/>
          <p:cNvSpPr txBox="1"/>
          <p:nvPr/>
        </p:nvSpPr>
        <p:spPr>
          <a:xfrm>
            <a:off x="514299" y="1027556"/>
            <a:ext cx="10605770" cy="2022990"/>
          </a:xfrm>
          <a:prstGeom prst="rect">
            <a:avLst/>
          </a:prstGeom>
        </p:spPr>
        <p:txBody>
          <a:bodyPr vert="horz" wrap="square" lIns="0" tIns="12065" rIns="0" bIns="0" rtlCol="0">
            <a:spAutoFit/>
          </a:bodyPr>
          <a:lstStyle/>
          <a:p>
            <a:pPr marL="12700">
              <a:lnSpc>
                <a:spcPct val="100000"/>
              </a:lnSpc>
              <a:spcBef>
                <a:spcPts val="95"/>
              </a:spcBef>
            </a:pPr>
            <a:r>
              <a:rPr sz="4000" b="0" spc="-10" dirty="0" err="1">
                <a:latin typeface="Bahnschrift Light"/>
                <a:cs typeface="Bahnschrift Light"/>
              </a:rPr>
              <a:t>Upphandlingsinriktnin</a:t>
            </a:r>
            <a:r>
              <a:rPr lang="sv-SE" sz="4000" b="0" spc="-10" dirty="0">
                <a:latin typeface="Bahnschrift Light"/>
                <a:cs typeface="Bahnschrift Light"/>
              </a:rPr>
              <a:t>g</a:t>
            </a:r>
            <a:r>
              <a:rPr lang="sv-SE" sz="1800" dirty="0">
                <a:effectLst/>
                <a:latin typeface="Times New Roman" panose="02020603050405020304" pitchFamily="18" charset="0"/>
                <a:ea typeface="Times New Roman" panose="02020603050405020304" pitchFamily="18" charset="0"/>
              </a:rPr>
              <a:t> </a:t>
            </a:r>
          </a:p>
          <a:p>
            <a:pPr marL="12700">
              <a:lnSpc>
                <a:spcPct val="100000"/>
              </a:lnSpc>
              <a:spcBef>
                <a:spcPts val="95"/>
              </a:spcBef>
            </a:pPr>
            <a:endParaRPr lang="sv-SE" dirty="0">
              <a:latin typeface="Times New Roman" panose="02020603050405020304" pitchFamily="18" charset="0"/>
              <a:ea typeface="Times New Roman" panose="02020603050405020304" pitchFamily="18" charset="0"/>
            </a:endParaRPr>
          </a:p>
          <a:p>
            <a:pPr marL="12700">
              <a:lnSpc>
                <a:spcPct val="100000"/>
              </a:lnSpc>
              <a:spcBef>
                <a:spcPts val="95"/>
              </a:spcBef>
            </a:pPr>
            <a:r>
              <a:rPr lang="sv-SE" spc="-5" dirty="0">
                <a:latin typeface="Bahnschrift Light"/>
              </a:rPr>
              <a:t>Denna extra undervisningsbassäng skall ingå i Huvudprojektet, där Utförande entreprenad Bad och bygg för etapp 2 ingår. Utförande entreprenaden kommer påbörjas efter etapp 1 som är en Totalentreprenad som innehåller rivning samt uttorkning ect.</a:t>
            </a:r>
          </a:p>
          <a:p>
            <a:pPr>
              <a:lnSpc>
                <a:spcPct val="100000"/>
              </a:lnSpc>
              <a:spcBef>
                <a:spcPts val="20"/>
              </a:spcBef>
            </a:pPr>
            <a:endParaRPr lang="sv-SE" sz="1700" dirty="0">
              <a:latin typeface="Times New Roman"/>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260213" y="2562479"/>
            <a:ext cx="358775" cy="640080"/>
          </a:xfrm>
          <a:custGeom>
            <a:avLst/>
            <a:gdLst/>
            <a:ahLst/>
            <a:cxnLst/>
            <a:rect l="l" t="t" r="r" b="b"/>
            <a:pathLst>
              <a:path w="358775" h="640080">
                <a:moveTo>
                  <a:pt x="0" y="640079"/>
                </a:moveTo>
                <a:lnTo>
                  <a:pt x="358216" y="640079"/>
                </a:lnTo>
                <a:lnTo>
                  <a:pt x="358216" y="0"/>
                </a:lnTo>
                <a:lnTo>
                  <a:pt x="0" y="0"/>
                </a:lnTo>
                <a:lnTo>
                  <a:pt x="0" y="640079"/>
                </a:lnTo>
                <a:close/>
              </a:path>
            </a:pathLst>
          </a:custGeom>
          <a:solidFill>
            <a:srgbClr val="F1F1F1"/>
          </a:solidFill>
        </p:spPr>
        <p:txBody>
          <a:bodyPr wrap="square" lIns="0" tIns="0" rIns="0" bIns="0" rtlCol="0"/>
          <a:lstStyle/>
          <a:p>
            <a:endParaRPr/>
          </a:p>
        </p:txBody>
      </p:sp>
      <p:sp>
        <p:nvSpPr>
          <p:cNvPr id="3" name="object 3"/>
          <p:cNvSpPr/>
          <p:nvPr/>
        </p:nvSpPr>
        <p:spPr>
          <a:xfrm>
            <a:off x="5260213" y="3202520"/>
            <a:ext cx="358775" cy="369570"/>
          </a:xfrm>
          <a:custGeom>
            <a:avLst/>
            <a:gdLst/>
            <a:ahLst/>
            <a:cxnLst/>
            <a:rect l="l" t="t" r="r" b="b"/>
            <a:pathLst>
              <a:path w="358775" h="369570">
                <a:moveTo>
                  <a:pt x="0" y="368973"/>
                </a:moveTo>
                <a:lnTo>
                  <a:pt x="358216" y="368973"/>
                </a:lnTo>
                <a:lnTo>
                  <a:pt x="358216" y="0"/>
                </a:lnTo>
                <a:lnTo>
                  <a:pt x="0" y="0"/>
                </a:lnTo>
                <a:lnTo>
                  <a:pt x="0" y="368973"/>
                </a:lnTo>
                <a:close/>
              </a:path>
            </a:pathLst>
          </a:custGeom>
          <a:solidFill>
            <a:srgbClr val="F1F1F1"/>
          </a:solidFill>
        </p:spPr>
        <p:txBody>
          <a:bodyPr wrap="square" lIns="0" tIns="0" rIns="0" bIns="0" rtlCol="0"/>
          <a:lstStyle/>
          <a:p>
            <a:endParaRPr/>
          </a:p>
        </p:txBody>
      </p:sp>
      <p:sp>
        <p:nvSpPr>
          <p:cNvPr id="4" name="object 4"/>
          <p:cNvSpPr/>
          <p:nvPr/>
        </p:nvSpPr>
        <p:spPr>
          <a:xfrm>
            <a:off x="5260213" y="3571582"/>
            <a:ext cx="358775" cy="369570"/>
          </a:xfrm>
          <a:custGeom>
            <a:avLst/>
            <a:gdLst/>
            <a:ahLst/>
            <a:cxnLst/>
            <a:rect l="l" t="t" r="r" b="b"/>
            <a:pathLst>
              <a:path w="358775" h="369570">
                <a:moveTo>
                  <a:pt x="0" y="368973"/>
                </a:moveTo>
                <a:lnTo>
                  <a:pt x="358216" y="368973"/>
                </a:lnTo>
                <a:lnTo>
                  <a:pt x="358216" y="0"/>
                </a:lnTo>
                <a:lnTo>
                  <a:pt x="0" y="0"/>
                </a:lnTo>
                <a:lnTo>
                  <a:pt x="0" y="368973"/>
                </a:lnTo>
                <a:close/>
              </a:path>
            </a:pathLst>
          </a:custGeom>
          <a:solidFill>
            <a:srgbClr val="F1F1F1"/>
          </a:solidFill>
        </p:spPr>
        <p:txBody>
          <a:bodyPr wrap="square" lIns="0" tIns="0" rIns="0" bIns="0" rtlCol="0"/>
          <a:lstStyle/>
          <a:p>
            <a:endParaRPr/>
          </a:p>
        </p:txBody>
      </p:sp>
      <p:sp>
        <p:nvSpPr>
          <p:cNvPr id="5" name="object 5"/>
          <p:cNvSpPr/>
          <p:nvPr/>
        </p:nvSpPr>
        <p:spPr>
          <a:xfrm>
            <a:off x="5260213" y="3940518"/>
            <a:ext cx="358775" cy="369570"/>
          </a:xfrm>
          <a:custGeom>
            <a:avLst/>
            <a:gdLst/>
            <a:ahLst/>
            <a:cxnLst/>
            <a:rect l="l" t="t" r="r" b="b"/>
            <a:pathLst>
              <a:path w="358775" h="369570">
                <a:moveTo>
                  <a:pt x="0" y="368973"/>
                </a:moveTo>
                <a:lnTo>
                  <a:pt x="358216" y="368973"/>
                </a:lnTo>
                <a:lnTo>
                  <a:pt x="358216" y="0"/>
                </a:lnTo>
                <a:lnTo>
                  <a:pt x="0" y="0"/>
                </a:lnTo>
                <a:lnTo>
                  <a:pt x="0" y="368973"/>
                </a:lnTo>
                <a:close/>
              </a:path>
            </a:pathLst>
          </a:custGeom>
          <a:solidFill>
            <a:srgbClr val="F1F1F1"/>
          </a:solidFill>
        </p:spPr>
        <p:txBody>
          <a:bodyPr wrap="square" lIns="0" tIns="0" rIns="0" bIns="0" rtlCol="0"/>
          <a:lstStyle/>
          <a:p>
            <a:endParaRPr/>
          </a:p>
        </p:txBody>
      </p:sp>
      <p:sp>
        <p:nvSpPr>
          <p:cNvPr id="6" name="object 6"/>
          <p:cNvSpPr/>
          <p:nvPr/>
        </p:nvSpPr>
        <p:spPr>
          <a:xfrm>
            <a:off x="5260213" y="4309478"/>
            <a:ext cx="358775" cy="1798320"/>
          </a:xfrm>
          <a:custGeom>
            <a:avLst/>
            <a:gdLst/>
            <a:ahLst/>
            <a:cxnLst/>
            <a:rect l="l" t="t" r="r" b="b"/>
            <a:pathLst>
              <a:path w="358775" h="1798320">
                <a:moveTo>
                  <a:pt x="0" y="1798320"/>
                </a:moveTo>
                <a:lnTo>
                  <a:pt x="358216" y="1798320"/>
                </a:lnTo>
                <a:lnTo>
                  <a:pt x="358216" y="0"/>
                </a:lnTo>
                <a:lnTo>
                  <a:pt x="0" y="0"/>
                </a:lnTo>
                <a:lnTo>
                  <a:pt x="0" y="1798320"/>
                </a:lnTo>
                <a:close/>
              </a:path>
            </a:pathLst>
          </a:custGeom>
          <a:solidFill>
            <a:srgbClr val="F1F1F1"/>
          </a:solidFill>
        </p:spPr>
        <p:txBody>
          <a:bodyPr wrap="square" lIns="0" tIns="0" rIns="0" bIns="0" rtlCol="0"/>
          <a:lstStyle/>
          <a:p>
            <a:endParaRPr/>
          </a:p>
        </p:txBody>
      </p:sp>
      <p:graphicFrame>
        <p:nvGraphicFramePr>
          <p:cNvPr id="7" name="object 7"/>
          <p:cNvGraphicFramePr>
            <a:graphicFrameLocks noGrp="1"/>
          </p:cNvGraphicFramePr>
          <p:nvPr>
            <p:extLst>
              <p:ext uri="{D42A27DB-BD31-4B8C-83A1-F6EECF244321}">
                <p14:modId xmlns:p14="http://schemas.microsoft.com/office/powerpoint/2010/main" val="2777457986"/>
              </p:ext>
            </p:extLst>
          </p:nvPr>
        </p:nvGraphicFramePr>
        <p:xfrm>
          <a:off x="317652" y="1916048"/>
          <a:ext cx="9650094" cy="4223765"/>
        </p:xfrm>
        <a:graphic>
          <a:graphicData uri="http://schemas.openxmlformats.org/drawingml/2006/table">
            <a:tbl>
              <a:tblPr firstRow="1" bandRow="1">
                <a:tableStyleId>{2D5ABB26-0587-4C30-8999-92F81FD0307C}</a:tableStyleId>
              </a:tblPr>
              <a:tblGrid>
                <a:gridCol w="3738879">
                  <a:extLst>
                    <a:ext uri="{9D8B030D-6E8A-4147-A177-3AD203B41FA5}">
                      <a16:colId xmlns:a16="http://schemas.microsoft.com/office/drawing/2014/main" val="20000"/>
                    </a:ext>
                  </a:extLst>
                </a:gridCol>
                <a:gridCol w="3582670">
                  <a:extLst>
                    <a:ext uri="{9D8B030D-6E8A-4147-A177-3AD203B41FA5}">
                      <a16:colId xmlns:a16="http://schemas.microsoft.com/office/drawing/2014/main" val="20005"/>
                    </a:ext>
                  </a:extLst>
                </a:gridCol>
                <a:gridCol w="2328545">
                  <a:extLst>
                    <a:ext uri="{9D8B030D-6E8A-4147-A177-3AD203B41FA5}">
                      <a16:colId xmlns:a16="http://schemas.microsoft.com/office/drawing/2014/main" val="20006"/>
                    </a:ext>
                  </a:extLst>
                </a:gridCol>
              </a:tblGrid>
              <a:tr h="369952">
                <a:tc>
                  <a:txBody>
                    <a:bodyPr/>
                    <a:lstStyle/>
                    <a:p>
                      <a:pPr marL="97790">
                        <a:lnSpc>
                          <a:spcPct val="100000"/>
                        </a:lnSpc>
                        <a:spcBef>
                          <a:spcPts val="350"/>
                        </a:spcBef>
                      </a:pPr>
                      <a:r>
                        <a:rPr sz="1800" b="1" dirty="0">
                          <a:solidFill>
                            <a:srgbClr val="FFFFFF"/>
                          </a:solidFill>
                          <a:latin typeface="Bahnschrift SemiBold"/>
                          <a:ea typeface="+mn-ea"/>
                          <a:cs typeface="Bahnschrift SemiBold"/>
                        </a:rPr>
                        <a:t>Risk</a:t>
                      </a:r>
                    </a:p>
                  </a:txBody>
                  <a:tcPr marL="0" marR="0" marT="4445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85858"/>
                    </a:solidFill>
                  </a:tcPr>
                </a:tc>
                <a:tc>
                  <a:txBody>
                    <a:bodyPr/>
                    <a:lstStyle/>
                    <a:p>
                      <a:pPr marL="100330" marR="0" lvl="0" indent="0" defTabSz="914400" eaLnBrk="1" fontAlgn="auto" latinLnBrk="0" hangingPunct="1">
                        <a:lnSpc>
                          <a:spcPct val="100000"/>
                        </a:lnSpc>
                        <a:spcBef>
                          <a:spcPts val="350"/>
                        </a:spcBef>
                        <a:spcAft>
                          <a:spcPts val="0"/>
                        </a:spcAft>
                        <a:buClrTx/>
                        <a:buSzTx/>
                        <a:buFontTx/>
                        <a:buNone/>
                        <a:tabLst/>
                        <a:defRPr/>
                      </a:pPr>
                      <a:r>
                        <a:rPr lang="sv-SE" sz="1800" b="1" dirty="0">
                          <a:solidFill>
                            <a:srgbClr val="FFFFFF"/>
                          </a:solidFill>
                          <a:latin typeface="Bahnschrift SemiBold"/>
                          <a:ea typeface="+mn-ea"/>
                          <a:cs typeface="+mn-cs"/>
                        </a:rPr>
                        <a:t>Konsekvens</a:t>
                      </a:r>
                    </a:p>
                  </a:txBody>
                  <a:tcPr marL="0" marR="0" marT="44450" marB="0">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38100" cap="flat" cmpd="sng" algn="ctr">
                      <a:solidFill>
                        <a:srgbClr val="FFFFFF"/>
                      </a:solidFill>
                      <a:prstDash val="solid"/>
                      <a:round/>
                      <a:headEnd type="none" w="med" len="med"/>
                      <a:tailEnd type="none" w="med" len="med"/>
                    </a:lnB>
                    <a:solidFill>
                      <a:srgbClr val="585858"/>
                    </a:solidFill>
                  </a:tcPr>
                </a:tc>
                <a:tc>
                  <a:txBody>
                    <a:bodyPr/>
                    <a:lstStyle/>
                    <a:p>
                      <a:pPr>
                        <a:lnSpc>
                          <a:spcPct val="100000"/>
                        </a:lnSpc>
                      </a:pPr>
                      <a:r>
                        <a:rPr lang="sv-SE" sz="1800" b="1" dirty="0">
                          <a:solidFill>
                            <a:srgbClr val="FFFFFF"/>
                          </a:solidFill>
                          <a:latin typeface="Bahnschrift SemiBold"/>
                          <a:ea typeface="+mn-ea"/>
                          <a:cs typeface="+mn-cs"/>
                        </a:rPr>
                        <a:t>Åtgärd</a:t>
                      </a:r>
                      <a:endParaRPr sz="1800" b="1" dirty="0">
                        <a:solidFill>
                          <a:srgbClr val="FFFFFF"/>
                        </a:solidFill>
                        <a:latin typeface="Bahnschrift SemiBold"/>
                        <a:ea typeface="+mn-ea"/>
                        <a:cs typeface="+mn-cs"/>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85858"/>
                    </a:solidFill>
                  </a:tcPr>
                </a:tc>
                <a:extLst>
                  <a:ext uri="{0D108BD9-81ED-4DB2-BD59-A6C34878D82A}">
                    <a16:rowId xmlns:a16="http://schemas.microsoft.com/office/drawing/2014/main" val="10000"/>
                  </a:ext>
                </a:extLst>
              </a:tr>
              <a:tr h="304800">
                <a:tc>
                  <a:txBody>
                    <a:bodyPr/>
                    <a:lstStyle/>
                    <a:p>
                      <a:pPr marL="97790">
                        <a:lnSpc>
                          <a:spcPct val="100000"/>
                        </a:lnSpc>
                        <a:spcBef>
                          <a:spcPts val="350"/>
                        </a:spcBef>
                      </a:pPr>
                      <a:r>
                        <a:rPr lang="sv-SE" sz="1400" b="0" dirty="0">
                          <a:latin typeface="Bahnschrift SemiLight"/>
                          <a:cs typeface="Bahnschrift SemiLight"/>
                        </a:rPr>
                        <a:t>Mark</a:t>
                      </a:r>
                      <a:endParaRPr sz="1400" dirty="0">
                        <a:latin typeface="Bahnschrift SemiLight"/>
                        <a:cs typeface="Bahnschrift SemiLight"/>
                      </a:endParaRPr>
                    </a:p>
                  </a:txBody>
                  <a:tcPr marL="0" marR="0" marT="4445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1F1F1"/>
                    </a:solidFill>
                  </a:tcPr>
                </a:tc>
                <a:tc>
                  <a:txBody>
                    <a:bodyPr/>
                    <a:lstStyle/>
                    <a:p>
                      <a:pPr marL="100330">
                        <a:lnSpc>
                          <a:spcPct val="100000"/>
                        </a:lnSpc>
                        <a:spcBef>
                          <a:spcPts val="265"/>
                        </a:spcBef>
                      </a:pPr>
                      <a:r>
                        <a:rPr lang="sv-SE" sz="1400" spc="-10" dirty="0">
                          <a:latin typeface="Calibri"/>
                          <a:cs typeface="Calibri"/>
                        </a:rPr>
                        <a:t>Försening</a:t>
                      </a:r>
                      <a:endParaRPr sz="1400" dirty="0">
                        <a:latin typeface="Calibri"/>
                        <a:cs typeface="Calibri"/>
                      </a:endParaRPr>
                    </a:p>
                  </a:txBody>
                  <a:tcPr marL="0" marR="0" marT="33655" marB="0">
                    <a:lnL w="12700" cap="flat" cmpd="sng" algn="ctr">
                      <a:solidFill>
                        <a:srgbClr val="FFFFFF"/>
                      </a:solidFill>
                      <a:prstDash val="solid"/>
                      <a:round/>
                      <a:headEnd type="none" w="med" len="med"/>
                      <a:tailEnd type="none" w="med" len="med"/>
                    </a:lnL>
                    <a:lnR w="12700">
                      <a:solidFill>
                        <a:srgbClr val="FFFFFF"/>
                      </a:solidFill>
                      <a:prstDash val="soli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1F1F1"/>
                    </a:solidFill>
                  </a:tcPr>
                </a:tc>
                <a:tc>
                  <a:txBody>
                    <a:bodyPr/>
                    <a:lstStyle/>
                    <a:p>
                      <a:pPr>
                        <a:lnSpc>
                          <a:spcPct val="100000"/>
                        </a:lnSpc>
                      </a:pPr>
                      <a:r>
                        <a:rPr lang="sv-SE" sz="1400" dirty="0">
                          <a:latin typeface="Times New Roman"/>
                          <a:cs typeface="Times New Roman"/>
                        </a:rPr>
                        <a:t>Optimera proaktivt</a:t>
                      </a:r>
                      <a:endParaRPr sz="14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1F1F1"/>
                    </a:solidFill>
                  </a:tcPr>
                </a:tc>
                <a:extLst>
                  <a:ext uri="{0D108BD9-81ED-4DB2-BD59-A6C34878D82A}">
                    <a16:rowId xmlns:a16="http://schemas.microsoft.com/office/drawing/2014/main" val="10001"/>
                  </a:ext>
                </a:extLst>
              </a:tr>
              <a:tr h="368935">
                <a:tc>
                  <a:txBody>
                    <a:bodyPr/>
                    <a:lstStyle/>
                    <a:p>
                      <a:pPr marL="97790" marR="0" lvl="0" indent="0" defTabSz="914400" eaLnBrk="1" fontAlgn="auto" latinLnBrk="0" hangingPunct="1">
                        <a:lnSpc>
                          <a:spcPct val="100000"/>
                        </a:lnSpc>
                        <a:spcBef>
                          <a:spcPts val="355"/>
                        </a:spcBef>
                        <a:spcAft>
                          <a:spcPts val="0"/>
                        </a:spcAft>
                        <a:buClrTx/>
                        <a:buSzTx/>
                        <a:buFontTx/>
                        <a:buNone/>
                        <a:tabLst/>
                        <a:defRPr/>
                      </a:pPr>
                      <a:r>
                        <a:rPr lang="sv-SE" sz="1400" dirty="0">
                          <a:solidFill>
                            <a:schemeClr val="tx1"/>
                          </a:solidFill>
                          <a:effectLst/>
                          <a:latin typeface="+mn-lt"/>
                          <a:ea typeface="+mn-ea"/>
                          <a:cs typeface="+mn-cs"/>
                        </a:rPr>
                        <a:t>Hantering intilliggande verksamhet och byggnad</a:t>
                      </a:r>
                    </a:p>
                  </a:txBody>
                  <a:tcPr marL="0" marR="0" marT="450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1F1F1"/>
                    </a:solidFill>
                  </a:tcPr>
                </a:tc>
                <a:tc>
                  <a:txBody>
                    <a:bodyPr/>
                    <a:lstStyle/>
                    <a:p>
                      <a:pPr marL="100330">
                        <a:lnSpc>
                          <a:spcPct val="100000"/>
                        </a:lnSpc>
                        <a:spcBef>
                          <a:spcPts val="265"/>
                        </a:spcBef>
                      </a:pPr>
                      <a:r>
                        <a:rPr lang="sv-SE" sz="1400" spc="-10" dirty="0">
                          <a:latin typeface="Calibri"/>
                          <a:cs typeface="Calibri"/>
                        </a:rPr>
                        <a:t>Fukt, sprickor, buller, damm</a:t>
                      </a:r>
                      <a:endParaRPr sz="1400" dirty="0">
                        <a:latin typeface="Calibri"/>
                        <a:cs typeface="Calibri"/>
                      </a:endParaRPr>
                    </a:p>
                  </a:txBody>
                  <a:tcPr marL="0" marR="0" marT="33655" marB="0">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1F1F1"/>
                    </a:solidFill>
                  </a:tcPr>
                </a:tc>
                <a:tc>
                  <a:txBody>
                    <a:bodyPr/>
                    <a:lstStyle/>
                    <a:p>
                      <a:pPr>
                        <a:lnSpc>
                          <a:spcPct val="100000"/>
                        </a:lnSpc>
                      </a:pPr>
                      <a:r>
                        <a:rPr lang="sv-SE" sz="1400" dirty="0">
                          <a:latin typeface="Times New Roman"/>
                          <a:cs typeface="Times New Roman"/>
                        </a:rPr>
                        <a:t>Arbeta proaktivt med arbetsordningar, arbetsberedningar, på dom momenten som går.</a:t>
                      </a:r>
                      <a:endParaRPr sz="14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1F1F1"/>
                    </a:solidFill>
                  </a:tcPr>
                </a:tc>
                <a:extLst>
                  <a:ext uri="{0D108BD9-81ED-4DB2-BD59-A6C34878D82A}">
                    <a16:rowId xmlns:a16="http://schemas.microsoft.com/office/drawing/2014/main" val="10002"/>
                  </a:ext>
                </a:extLst>
              </a:tr>
              <a:tr h="368935">
                <a:tc>
                  <a:txBody>
                    <a:bodyPr/>
                    <a:lstStyle/>
                    <a:p>
                      <a:pPr marL="97790" marR="0" lvl="0" indent="0" defTabSz="914400" eaLnBrk="1" fontAlgn="auto" latinLnBrk="0" hangingPunct="1">
                        <a:lnSpc>
                          <a:spcPct val="100000"/>
                        </a:lnSpc>
                        <a:spcBef>
                          <a:spcPts val="355"/>
                        </a:spcBef>
                        <a:spcAft>
                          <a:spcPts val="0"/>
                        </a:spcAft>
                        <a:buClrTx/>
                        <a:buSzTx/>
                        <a:buFontTx/>
                        <a:buNone/>
                        <a:tabLst/>
                        <a:defRPr/>
                      </a:pPr>
                      <a:r>
                        <a:rPr lang="sv-SE" sz="1400" dirty="0">
                          <a:solidFill>
                            <a:schemeClr val="tx1"/>
                          </a:solidFill>
                          <a:effectLst/>
                          <a:latin typeface="+mn-lt"/>
                          <a:ea typeface="+mn-ea"/>
                          <a:cs typeface="+mn-cs"/>
                        </a:rPr>
                        <a:t>kostnadsdrivande projekterings och produktions moment</a:t>
                      </a:r>
                    </a:p>
                  </a:txBody>
                  <a:tcPr marL="0" marR="0" marT="450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1F1F1"/>
                    </a:solidFill>
                  </a:tcPr>
                </a:tc>
                <a:tc>
                  <a:txBody>
                    <a:bodyPr/>
                    <a:lstStyle/>
                    <a:p>
                      <a:pPr marL="100330">
                        <a:lnSpc>
                          <a:spcPct val="100000"/>
                        </a:lnSpc>
                        <a:spcBef>
                          <a:spcPts val="265"/>
                        </a:spcBef>
                      </a:pPr>
                      <a:r>
                        <a:rPr lang="sv-SE" sz="1400" spc="-10" dirty="0">
                          <a:latin typeface="Calibri"/>
                          <a:cs typeface="Calibri"/>
                        </a:rPr>
                        <a:t>Byte av teknisk lösning, som framkommer i produktion emot inritad teknisk lösning.</a:t>
                      </a:r>
                      <a:endParaRPr sz="1400" dirty="0">
                        <a:latin typeface="Calibri"/>
                        <a:cs typeface="Calibri"/>
                      </a:endParaRPr>
                    </a:p>
                  </a:txBody>
                  <a:tcPr marL="0" marR="0" marT="33655" marB="0">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1F1F1"/>
                    </a:solidFill>
                  </a:tcPr>
                </a:tc>
                <a:tc>
                  <a:txBody>
                    <a:bodyPr/>
                    <a:lstStyle/>
                    <a:p>
                      <a:pPr>
                        <a:lnSpc>
                          <a:spcPct val="100000"/>
                        </a:lnSpc>
                      </a:pPr>
                      <a:r>
                        <a:rPr lang="sv-SE" sz="1400" dirty="0">
                          <a:latin typeface="Times New Roman"/>
                          <a:cs typeface="Times New Roman"/>
                        </a:rPr>
                        <a:t>Ta fram rätt teknisk lösning när man uppdagar avvikande lösningar </a:t>
                      </a:r>
                      <a:endParaRPr sz="14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1F1F1"/>
                    </a:solidFill>
                  </a:tcPr>
                </a:tc>
                <a:extLst>
                  <a:ext uri="{0D108BD9-81ED-4DB2-BD59-A6C34878D82A}">
                    <a16:rowId xmlns:a16="http://schemas.microsoft.com/office/drawing/2014/main" val="10003"/>
                  </a:ext>
                </a:extLst>
              </a:tr>
              <a:tr h="0">
                <a:tc>
                  <a:txBody>
                    <a:bodyPr/>
                    <a:lstStyle/>
                    <a:p>
                      <a:pPr marL="97790">
                        <a:lnSpc>
                          <a:spcPct val="100000"/>
                        </a:lnSpc>
                        <a:spcBef>
                          <a:spcPts val="355"/>
                        </a:spcBef>
                      </a:pPr>
                      <a:endParaRPr sz="1400" dirty="0">
                        <a:latin typeface="Bahnschrift SemiLight"/>
                        <a:cs typeface="Bahnschrift SemiLight"/>
                      </a:endParaRPr>
                    </a:p>
                  </a:txBody>
                  <a:tcPr marL="0" marR="0" marT="450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1F1F1"/>
                    </a:solidFill>
                  </a:tcPr>
                </a:tc>
                <a:tc>
                  <a:txBody>
                    <a:bodyPr/>
                    <a:lstStyle/>
                    <a:p>
                      <a:pPr marL="100330">
                        <a:lnSpc>
                          <a:spcPct val="100000"/>
                        </a:lnSpc>
                        <a:spcBef>
                          <a:spcPts val="270"/>
                        </a:spcBef>
                      </a:pPr>
                      <a:endParaRPr sz="1400" dirty="0">
                        <a:latin typeface="Calibri"/>
                        <a:cs typeface="Calibri"/>
                      </a:endParaRPr>
                    </a:p>
                  </a:txBody>
                  <a:tcPr marL="0" marR="0" marT="34290" marB="0">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1F1F1"/>
                    </a:solidFill>
                  </a:tcPr>
                </a:tc>
                <a:tc>
                  <a:txBody>
                    <a:bodyPr/>
                    <a:lstStyle/>
                    <a:p>
                      <a:pPr>
                        <a:lnSpc>
                          <a:spcPct val="100000"/>
                        </a:lnSpc>
                      </a:pPr>
                      <a:endParaRPr sz="14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1F1F1"/>
                    </a:solidFill>
                  </a:tcPr>
                </a:tc>
                <a:extLst>
                  <a:ext uri="{0D108BD9-81ED-4DB2-BD59-A6C34878D82A}">
                    <a16:rowId xmlns:a16="http://schemas.microsoft.com/office/drawing/2014/main" val="10004"/>
                  </a:ext>
                </a:extLst>
              </a:tr>
              <a:tr h="325120">
                <a:tc>
                  <a:txBody>
                    <a:bodyPr/>
                    <a:lstStyle/>
                    <a:p>
                      <a:pPr marL="97790">
                        <a:lnSpc>
                          <a:spcPts val="2105"/>
                        </a:lnSpc>
                        <a:spcBef>
                          <a:spcPts val="355"/>
                        </a:spcBef>
                      </a:pPr>
                      <a:r>
                        <a:rPr sz="1400" dirty="0">
                          <a:solidFill>
                            <a:schemeClr val="tx1"/>
                          </a:solidFill>
                          <a:effectLst/>
                          <a:latin typeface="+mn-lt"/>
                          <a:ea typeface="+mn-ea"/>
                          <a:cs typeface="+mn-cs"/>
                        </a:rPr>
                        <a:t>Okända risker</a:t>
                      </a:r>
                    </a:p>
                  </a:txBody>
                  <a:tcPr marL="0" marR="0" marT="45085" marB="0">
                    <a:lnL w="12700">
                      <a:solidFill>
                        <a:srgbClr val="FFFFFF"/>
                      </a:solidFill>
                      <a:prstDash val="solid"/>
                    </a:lnL>
                    <a:lnR w="12700">
                      <a:solidFill>
                        <a:srgbClr val="FFFFFF"/>
                      </a:solidFill>
                      <a:prstDash val="solid"/>
                    </a:lnR>
                    <a:lnT w="12700">
                      <a:solidFill>
                        <a:srgbClr val="FFFFFF"/>
                      </a:solidFill>
                      <a:prstDash val="solid"/>
                    </a:lnT>
                    <a:solidFill>
                      <a:srgbClr val="F1F1F1"/>
                    </a:solidFill>
                  </a:tcPr>
                </a:tc>
                <a:tc>
                  <a:txBody>
                    <a:bodyPr/>
                    <a:lstStyle/>
                    <a:p>
                      <a:pPr marL="100330">
                        <a:lnSpc>
                          <a:spcPct val="100000"/>
                        </a:lnSpc>
                        <a:spcBef>
                          <a:spcPts val="265"/>
                        </a:spcBef>
                      </a:pPr>
                      <a:r>
                        <a:rPr sz="1400" spc="-10" dirty="0">
                          <a:latin typeface="Calibri"/>
                          <a:cs typeface="Calibri"/>
                        </a:rPr>
                        <a:t>Inga </a:t>
                      </a:r>
                      <a:r>
                        <a:rPr sz="1400" spc="-15" dirty="0">
                          <a:latin typeface="Calibri"/>
                          <a:cs typeface="Calibri"/>
                        </a:rPr>
                        <a:t>för </a:t>
                      </a:r>
                      <a:r>
                        <a:rPr sz="1400" spc="-10" dirty="0">
                          <a:latin typeface="Calibri"/>
                          <a:cs typeface="Calibri"/>
                        </a:rPr>
                        <a:t>tillfället, </a:t>
                      </a:r>
                      <a:r>
                        <a:rPr sz="1400" spc="-5" dirty="0">
                          <a:latin typeface="Calibri"/>
                          <a:cs typeface="Calibri"/>
                        </a:rPr>
                        <a:t>när eller </a:t>
                      </a:r>
                      <a:r>
                        <a:rPr sz="1400" spc="-10" dirty="0">
                          <a:latin typeface="Calibri"/>
                          <a:cs typeface="Calibri"/>
                        </a:rPr>
                        <a:t>om</a:t>
                      </a:r>
                      <a:r>
                        <a:rPr sz="1400" spc="20" dirty="0">
                          <a:latin typeface="Calibri"/>
                          <a:cs typeface="Calibri"/>
                        </a:rPr>
                        <a:t> </a:t>
                      </a:r>
                      <a:r>
                        <a:rPr sz="1400" spc="-15" dirty="0">
                          <a:latin typeface="Calibri"/>
                          <a:cs typeface="Calibri"/>
                        </a:rPr>
                        <a:t>Okända</a:t>
                      </a:r>
                      <a:endParaRPr sz="1400">
                        <a:latin typeface="Calibri"/>
                        <a:cs typeface="Calibri"/>
                      </a:endParaRPr>
                    </a:p>
                  </a:txBody>
                  <a:tcPr marL="0" marR="0" marT="33655" marB="0">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solidFill>
                      <a:srgbClr val="F1F1F1"/>
                    </a:solidFill>
                  </a:tcPr>
                </a:tc>
                <a:tc>
                  <a:txBody>
                    <a:bodyPr/>
                    <a:lstStyle/>
                    <a:p>
                      <a:pPr marL="101600">
                        <a:lnSpc>
                          <a:spcPct val="100000"/>
                        </a:lnSpc>
                        <a:spcBef>
                          <a:spcPts val="265"/>
                        </a:spcBef>
                      </a:pPr>
                      <a:r>
                        <a:rPr sz="1400" spc="-5" dirty="0">
                          <a:latin typeface="Calibri"/>
                          <a:cs typeface="Calibri"/>
                        </a:rPr>
                        <a:t>En </a:t>
                      </a:r>
                      <a:r>
                        <a:rPr sz="1400" spc="-10" dirty="0">
                          <a:latin typeface="Calibri"/>
                          <a:cs typeface="Calibri"/>
                        </a:rPr>
                        <a:t>okänd </a:t>
                      </a:r>
                      <a:r>
                        <a:rPr sz="1400" spc="-5" dirty="0">
                          <a:latin typeface="Calibri"/>
                          <a:cs typeface="Calibri"/>
                        </a:rPr>
                        <a:t>risk </a:t>
                      </a:r>
                      <a:r>
                        <a:rPr sz="1400" spc="-10" dirty="0">
                          <a:latin typeface="Calibri"/>
                          <a:cs typeface="Calibri"/>
                        </a:rPr>
                        <a:t>som</a:t>
                      </a:r>
                      <a:r>
                        <a:rPr sz="1400" spc="5" dirty="0">
                          <a:latin typeface="Calibri"/>
                          <a:cs typeface="Calibri"/>
                        </a:rPr>
                        <a:t> </a:t>
                      </a:r>
                      <a:r>
                        <a:rPr sz="1400" spc="-15" dirty="0">
                          <a:latin typeface="Calibri"/>
                          <a:cs typeface="Calibri"/>
                        </a:rPr>
                        <a:t>kan</a:t>
                      </a:r>
                      <a:endParaRPr sz="1400">
                        <a:latin typeface="Calibri"/>
                        <a:cs typeface="Calibri"/>
                      </a:endParaRPr>
                    </a:p>
                  </a:txBody>
                  <a:tcPr marL="0" marR="0" marT="33655" marB="0">
                    <a:lnL w="12700">
                      <a:solidFill>
                        <a:srgbClr val="FFFFFF"/>
                      </a:solidFill>
                      <a:prstDash val="solid"/>
                    </a:lnL>
                    <a:lnR w="12700">
                      <a:solidFill>
                        <a:srgbClr val="FFFFFF"/>
                      </a:solidFill>
                      <a:prstDash val="solid"/>
                    </a:lnR>
                    <a:lnT w="12700">
                      <a:solidFill>
                        <a:srgbClr val="FFFFFF"/>
                      </a:solidFill>
                      <a:prstDash val="solid"/>
                    </a:lnT>
                    <a:solidFill>
                      <a:srgbClr val="F1F1F1"/>
                    </a:solidFill>
                  </a:tcPr>
                </a:tc>
                <a:extLst>
                  <a:ext uri="{0D108BD9-81ED-4DB2-BD59-A6C34878D82A}">
                    <a16:rowId xmlns:a16="http://schemas.microsoft.com/office/drawing/2014/main" val="10005"/>
                  </a:ext>
                </a:extLst>
              </a:tr>
              <a:tr h="227329">
                <a:tc>
                  <a:txBody>
                    <a:bodyPr/>
                    <a:lstStyle/>
                    <a:p>
                      <a:pPr>
                        <a:lnSpc>
                          <a:spcPct val="100000"/>
                        </a:lnSpc>
                      </a:pPr>
                      <a:endParaRPr sz="1400">
                        <a:latin typeface="Times New Roman"/>
                        <a:cs typeface="Times New Roman"/>
                      </a:endParaRPr>
                    </a:p>
                  </a:txBody>
                  <a:tcPr marL="0" marR="0" marT="0" marB="0">
                    <a:lnL w="12700">
                      <a:solidFill>
                        <a:srgbClr val="FFFFFF"/>
                      </a:solidFill>
                      <a:prstDash val="solid"/>
                    </a:lnL>
                    <a:lnR w="12700">
                      <a:solidFill>
                        <a:srgbClr val="FFFFFF"/>
                      </a:solidFill>
                      <a:prstDash val="solid"/>
                    </a:lnR>
                    <a:solidFill>
                      <a:srgbClr val="F1F1F1"/>
                    </a:solidFill>
                  </a:tcPr>
                </a:tc>
                <a:tc>
                  <a:txBody>
                    <a:bodyPr/>
                    <a:lstStyle/>
                    <a:p>
                      <a:pPr marL="100330">
                        <a:lnSpc>
                          <a:spcPts val="1550"/>
                        </a:lnSpc>
                      </a:pPr>
                      <a:r>
                        <a:rPr sz="1400" spc="-15" dirty="0">
                          <a:latin typeface="Calibri"/>
                          <a:cs typeface="Calibri"/>
                        </a:rPr>
                        <a:t>Risker </a:t>
                      </a:r>
                      <a:r>
                        <a:rPr sz="1400" spc="-10" dirty="0">
                          <a:latin typeface="Calibri"/>
                          <a:cs typeface="Calibri"/>
                        </a:rPr>
                        <a:t>faller </a:t>
                      </a:r>
                      <a:r>
                        <a:rPr sz="1400" spc="-5" dirty="0">
                          <a:latin typeface="Calibri"/>
                          <a:cs typeface="Calibri"/>
                        </a:rPr>
                        <a:t>ut i </a:t>
                      </a:r>
                      <a:r>
                        <a:rPr sz="1400" spc="-10" dirty="0">
                          <a:latin typeface="Calibri"/>
                          <a:cs typeface="Calibri"/>
                        </a:rPr>
                        <a:t>produktion, skall</a:t>
                      </a:r>
                      <a:r>
                        <a:rPr sz="1400" spc="30" dirty="0">
                          <a:latin typeface="Calibri"/>
                          <a:cs typeface="Calibri"/>
                        </a:rPr>
                        <a:t> </a:t>
                      </a:r>
                      <a:r>
                        <a:rPr sz="1400" spc="-10" dirty="0">
                          <a:latin typeface="Calibri"/>
                          <a:cs typeface="Calibri"/>
                        </a:rPr>
                        <a:t>dessa</a:t>
                      </a:r>
                      <a:endParaRPr sz="1400">
                        <a:latin typeface="Calibri"/>
                        <a:cs typeface="Calibri"/>
                      </a:endParaRPr>
                    </a:p>
                  </a:txBody>
                  <a:tcPr marL="0" marR="0" marT="0" marB="0">
                    <a:lnL w="12700" cap="flat" cmpd="sng" algn="ctr">
                      <a:solidFill>
                        <a:srgbClr val="FFFFFF"/>
                      </a:solidFill>
                      <a:prstDash val="solid"/>
                      <a:round/>
                      <a:headEnd type="none" w="med" len="med"/>
                      <a:tailEnd type="none" w="med" len="med"/>
                    </a:lnL>
                    <a:lnR w="12700">
                      <a:solidFill>
                        <a:srgbClr val="FFFFFF"/>
                      </a:solidFill>
                      <a:prstDash val="solid"/>
                    </a:lnR>
                    <a:solidFill>
                      <a:srgbClr val="F1F1F1"/>
                    </a:solidFill>
                  </a:tcPr>
                </a:tc>
                <a:tc>
                  <a:txBody>
                    <a:bodyPr/>
                    <a:lstStyle/>
                    <a:p>
                      <a:pPr marL="101600">
                        <a:lnSpc>
                          <a:spcPts val="1550"/>
                        </a:lnSpc>
                      </a:pPr>
                      <a:r>
                        <a:rPr sz="1400" spc="-5" dirty="0">
                          <a:latin typeface="Calibri"/>
                          <a:cs typeface="Calibri"/>
                        </a:rPr>
                        <a:t>eller </a:t>
                      </a:r>
                      <a:r>
                        <a:rPr sz="1400" spc="-10" dirty="0">
                          <a:latin typeface="Calibri"/>
                          <a:cs typeface="Calibri"/>
                        </a:rPr>
                        <a:t>inte </a:t>
                      </a:r>
                      <a:r>
                        <a:rPr sz="1400" spc="-15" dirty="0">
                          <a:latin typeface="Calibri"/>
                          <a:cs typeface="Calibri"/>
                        </a:rPr>
                        <a:t>kan </a:t>
                      </a:r>
                      <a:r>
                        <a:rPr sz="1400" spc="-10" dirty="0">
                          <a:latin typeface="Calibri"/>
                          <a:cs typeface="Calibri"/>
                        </a:rPr>
                        <a:t>falla </a:t>
                      </a:r>
                      <a:r>
                        <a:rPr sz="1400" spc="-5" dirty="0">
                          <a:latin typeface="Calibri"/>
                          <a:cs typeface="Calibri"/>
                        </a:rPr>
                        <a:t>ut</a:t>
                      </a:r>
                      <a:r>
                        <a:rPr sz="1400" spc="-30" dirty="0">
                          <a:latin typeface="Calibri"/>
                          <a:cs typeface="Calibri"/>
                        </a:rPr>
                        <a:t> </a:t>
                      </a:r>
                      <a:r>
                        <a:rPr sz="1400" spc="-5" dirty="0">
                          <a:latin typeface="Calibri"/>
                          <a:cs typeface="Calibri"/>
                        </a:rPr>
                        <a:t>är</a:t>
                      </a:r>
                      <a:endParaRPr sz="1400">
                        <a:latin typeface="Calibri"/>
                        <a:cs typeface="Calibri"/>
                      </a:endParaRPr>
                    </a:p>
                  </a:txBody>
                  <a:tcPr marL="0" marR="0" marT="0" marB="0">
                    <a:lnL w="12700">
                      <a:solidFill>
                        <a:srgbClr val="FFFFFF"/>
                      </a:solidFill>
                      <a:prstDash val="solid"/>
                    </a:lnL>
                    <a:lnR w="12700">
                      <a:solidFill>
                        <a:srgbClr val="FFFFFF"/>
                      </a:solidFill>
                      <a:prstDash val="solid"/>
                    </a:lnR>
                    <a:solidFill>
                      <a:srgbClr val="F1F1F1"/>
                    </a:solidFill>
                  </a:tcPr>
                </a:tc>
                <a:extLst>
                  <a:ext uri="{0D108BD9-81ED-4DB2-BD59-A6C34878D82A}">
                    <a16:rowId xmlns:a16="http://schemas.microsoft.com/office/drawing/2014/main" val="10006"/>
                  </a:ext>
                </a:extLst>
              </a:tr>
              <a:tr h="243840">
                <a:tc>
                  <a:txBody>
                    <a:bodyPr/>
                    <a:lstStyle/>
                    <a:p>
                      <a:pPr>
                        <a:lnSpc>
                          <a:spcPct val="100000"/>
                        </a:lnSpc>
                      </a:pPr>
                      <a:endParaRPr sz="1400" dirty="0">
                        <a:latin typeface="Times New Roman"/>
                        <a:cs typeface="Times New Roman"/>
                      </a:endParaRPr>
                    </a:p>
                  </a:txBody>
                  <a:tcPr marL="0" marR="0" marT="0" marB="0">
                    <a:lnL w="12700">
                      <a:solidFill>
                        <a:srgbClr val="FFFFFF"/>
                      </a:solidFill>
                      <a:prstDash val="solid"/>
                    </a:lnL>
                    <a:lnR w="12700">
                      <a:solidFill>
                        <a:srgbClr val="FFFFFF"/>
                      </a:solidFill>
                      <a:prstDash val="solid"/>
                    </a:lnR>
                    <a:solidFill>
                      <a:srgbClr val="F1F1F1"/>
                    </a:solidFill>
                  </a:tcPr>
                </a:tc>
                <a:tc>
                  <a:txBody>
                    <a:bodyPr/>
                    <a:lstStyle/>
                    <a:p>
                      <a:pPr marL="100330">
                        <a:lnSpc>
                          <a:spcPts val="1680"/>
                        </a:lnSpc>
                      </a:pPr>
                      <a:r>
                        <a:rPr sz="1400" spc="-15" dirty="0">
                          <a:latin typeface="Calibri"/>
                          <a:cs typeface="Calibri"/>
                        </a:rPr>
                        <a:t>kommuniceras </a:t>
                      </a:r>
                      <a:r>
                        <a:rPr sz="1400" spc="-10" dirty="0">
                          <a:latin typeface="Calibri"/>
                          <a:cs typeface="Calibri"/>
                        </a:rPr>
                        <a:t>och åtgärdas om det</a:t>
                      </a:r>
                      <a:r>
                        <a:rPr sz="1400" spc="35" dirty="0">
                          <a:latin typeface="Calibri"/>
                          <a:cs typeface="Calibri"/>
                        </a:rPr>
                        <a:t> </a:t>
                      </a:r>
                      <a:r>
                        <a:rPr sz="1400" spc="-5" dirty="0">
                          <a:latin typeface="Calibri"/>
                          <a:cs typeface="Calibri"/>
                        </a:rPr>
                        <a:t>är</a:t>
                      </a:r>
                      <a:endParaRPr sz="1400">
                        <a:latin typeface="Calibri"/>
                        <a:cs typeface="Calibri"/>
                      </a:endParaRPr>
                    </a:p>
                  </a:txBody>
                  <a:tcPr marL="0" marR="0" marT="0" marB="0">
                    <a:lnL w="12700" cap="flat" cmpd="sng" algn="ctr">
                      <a:solidFill>
                        <a:srgbClr val="FFFFFF"/>
                      </a:solidFill>
                      <a:prstDash val="solid"/>
                      <a:round/>
                      <a:headEnd type="none" w="med" len="med"/>
                      <a:tailEnd type="none" w="med" len="med"/>
                    </a:lnL>
                    <a:lnR w="12700">
                      <a:solidFill>
                        <a:srgbClr val="FFFFFF"/>
                      </a:solidFill>
                      <a:prstDash val="solid"/>
                    </a:lnR>
                    <a:solidFill>
                      <a:srgbClr val="F1F1F1"/>
                    </a:solidFill>
                  </a:tcPr>
                </a:tc>
                <a:tc>
                  <a:txBody>
                    <a:bodyPr/>
                    <a:lstStyle/>
                    <a:p>
                      <a:pPr marL="101600">
                        <a:lnSpc>
                          <a:spcPts val="1680"/>
                        </a:lnSpc>
                      </a:pPr>
                      <a:r>
                        <a:rPr sz="1400" spc="-15" dirty="0">
                          <a:latin typeface="Calibri"/>
                          <a:cs typeface="Calibri"/>
                        </a:rPr>
                        <a:t>större </a:t>
                      </a:r>
                      <a:r>
                        <a:rPr sz="1400" spc="-10" dirty="0">
                          <a:latin typeface="Calibri"/>
                          <a:cs typeface="Calibri"/>
                        </a:rPr>
                        <a:t>fukt problem</a:t>
                      </a:r>
                      <a:r>
                        <a:rPr sz="1400" spc="40" dirty="0">
                          <a:latin typeface="Calibri"/>
                          <a:cs typeface="Calibri"/>
                        </a:rPr>
                        <a:t> </a:t>
                      </a:r>
                      <a:r>
                        <a:rPr sz="1400" spc="-5" dirty="0">
                          <a:latin typeface="Calibri"/>
                          <a:cs typeface="Calibri"/>
                        </a:rPr>
                        <a:t>i</a:t>
                      </a:r>
                      <a:endParaRPr sz="1400">
                        <a:latin typeface="Calibri"/>
                        <a:cs typeface="Calibri"/>
                      </a:endParaRPr>
                    </a:p>
                  </a:txBody>
                  <a:tcPr marL="0" marR="0" marT="0" marB="0">
                    <a:lnL w="12700">
                      <a:solidFill>
                        <a:srgbClr val="FFFFFF"/>
                      </a:solidFill>
                      <a:prstDash val="solid"/>
                    </a:lnL>
                    <a:lnR w="12700">
                      <a:solidFill>
                        <a:srgbClr val="FFFFFF"/>
                      </a:solidFill>
                      <a:prstDash val="solid"/>
                    </a:lnR>
                    <a:solidFill>
                      <a:srgbClr val="F1F1F1"/>
                    </a:solidFill>
                  </a:tcPr>
                </a:tc>
                <a:extLst>
                  <a:ext uri="{0D108BD9-81ED-4DB2-BD59-A6C34878D82A}">
                    <a16:rowId xmlns:a16="http://schemas.microsoft.com/office/drawing/2014/main" val="10007"/>
                  </a:ext>
                </a:extLst>
              </a:tr>
              <a:tr h="243204">
                <a:tc>
                  <a:txBody>
                    <a:bodyPr/>
                    <a:lstStyle/>
                    <a:p>
                      <a:pPr>
                        <a:lnSpc>
                          <a:spcPct val="100000"/>
                        </a:lnSpc>
                      </a:pPr>
                      <a:endParaRPr sz="1400" dirty="0">
                        <a:latin typeface="Times New Roman"/>
                        <a:cs typeface="Times New Roman"/>
                      </a:endParaRPr>
                    </a:p>
                  </a:txBody>
                  <a:tcPr marL="0" marR="0" marT="0" marB="0">
                    <a:lnL w="12700">
                      <a:solidFill>
                        <a:srgbClr val="FFFFFF"/>
                      </a:solidFill>
                      <a:prstDash val="solid"/>
                    </a:lnL>
                    <a:lnR w="12700">
                      <a:solidFill>
                        <a:srgbClr val="FFFFFF"/>
                      </a:solidFill>
                      <a:prstDash val="solid"/>
                    </a:lnR>
                    <a:solidFill>
                      <a:srgbClr val="F1F1F1"/>
                    </a:solidFill>
                  </a:tcPr>
                </a:tc>
                <a:tc>
                  <a:txBody>
                    <a:bodyPr/>
                    <a:lstStyle/>
                    <a:p>
                      <a:pPr marL="100330">
                        <a:lnSpc>
                          <a:spcPts val="1680"/>
                        </a:lnSpc>
                      </a:pPr>
                      <a:r>
                        <a:rPr sz="1400" spc="-5" dirty="0">
                          <a:latin typeface="Calibri"/>
                          <a:cs typeface="Calibri"/>
                        </a:rPr>
                        <a:t>inom </a:t>
                      </a:r>
                      <a:r>
                        <a:rPr sz="1400" spc="-15" dirty="0">
                          <a:latin typeface="Calibri"/>
                          <a:cs typeface="Calibri"/>
                        </a:rPr>
                        <a:t>projektets </a:t>
                      </a:r>
                      <a:r>
                        <a:rPr sz="1400" spc="-35" dirty="0">
                          <a:latin typeface="Calibri"/>
                          <a:cs typeface="Calibri"/>
                        </a:rPr>
                        <a:t>ramar, </a:t>
                      </a:r>
                      <a:r>
                        <a:rPr sz="1400" spc="-10" dirty="0">
                          <a:latin typeface="Calibri"/>
                          <a:cs typeface="Calibri"/>
                        </a:rPr>
                        <a:t>annars</a:t>
                      </a:r>
                      <a:r>
                        <a:rPr sz="1400" spc="80" dirty="0">
                          <a:latin typeface="Calibri"/>
                          <a:cs typeface="Calibri"/>
                        </a:rPr>
                        <a:t> </a:t>
                      </a:r>
                      <a:r>
                        <a:rPr sz="1400" spc="-10" dirty="0">
                          <a:latin typeface="Calibri"/>
                          <a:cs typeface="Calibri"/>
                        </a:rPr>
                        <a:t>skall</a:t>
                      </a:r>
                      <a:endParaRPr sz="1400">
                        <a:latin typeface="Calibri"/>
                        <a:cs typeface="Calibri"/>
                      </a:endParaRPr>
                    </a:p>
                  </a:txBody>
                  <a:tcPr marL="0" marR="0" marT="0" marB="0">
                    <a:lnL w="12700" cap="flat" cmpd="sng" algn="ctr">
                      <a:solidFill>
                        <a:srgbClr val="FFFFFF"/>
                      </a:solidFill>
                      <a:prstDash val="solid"/>
                      <a:round/>
                      <a:headEnd type="none" w="med" len="med"/>
                      <a:tailEnd type="none" w="med" len="med"/>
                    </a:lnL>
                    <a:lnR w="12700">
                      <a:solidFill>
                        <a:srgbClr val="FFFFFF"/>
                      </a:solidFill>
                      <a:prstDash val="solid"/>
                    </a:lnR>
                    <a:solidFill>
                      <a:srgbClr val="F1F1F1"/>
                    </a:solidFill>
                  </a:tcPr>
                </a:tc>
                <a:tc>
                  <a:txBody>
                    <a:bodyPr/>
                    <a:lstStyle/>
                    <a:p>
                      <a:pPr marL="101600">
                        <a:lnSpc>
                          <a:spcPts val="1680"/>
                        </a:lnSpc>
                      </a:pPr>
                      <a:r>
                        <a:rPr sz="1400" spc="-10" dirty="0">
                          <a:latin typeface="Calibri"/>
                          <a:cs typeface="Calibri"/>
                        </a:rPr>
                        <a:t>stomme emot</a:t>
                      </a:r>
                      <a:r>
                        <a:rPr sz="1400" spc="25" dirty="0">
                          <a:latin typeface="Calibri"/>
                          <a:cs typeface="Calibri"/>
                        </a:rPr>
                        <a:t> </a:t>
                      </a:r>
                      <a:r>
                        <a:rPr sz="1400" spc="-10" dirty="0">
                          <a:latin typeface="Calibri"/>
                          <a:cs typeface="Calibri"/>
                        </a:rPr>
                        <a:t>befintlig</a:t>
                      </a:r>
                      <a:endParaRPr sz="1400">
                        <a:latin typeface="Calibri"/>
                        <a:cs typeface="Calibri"/>
                      </a:endParaRPr>
                    </a:p>
                  </a:txBody>
                  <a:tcPr marL="0" marR="0" marT="0" marB="0">
                    <a:lnL w="12700">
                      <a:solidFill>
                        <a:srgbClr val="FFFFFF"/>
                      </a:solidFill>
                      <a:prstDash val="solid"/>
                    </a:lnL>
                    <a:lnR w="12700">
                      <a:solidFill>
                        <a:srgbClr val="FFFFFF"/>
                      </a:solidFill>
                      <a:prstDash val="solid"/>
                    </a:lnR>
                    <a:solidFill>
                      <a:srgbClr val="F1F1F1"/>
                    </a:solidFill>
                  </a:tcPr>
                </a:tc>
                <a:extLst>
                  <a:ext uri="{0D108BD9-81ED-4DB2-BD59-A6C34878D82A}">
                    <a16:rowId xmlns:a16="http://schemas.microsoft.com/office/drawing/2014/main" val="10008"/>
                  </a:ext>
                </a:extLst>
              </a:tr>
              <a:tr h="243840">
                <a:tc>
                  <a:txBody>
                    <a:bodyPr/>
                    <a:lstStyle/>
                    <a:p>
                      <a:pPr>
                        <a:lnSpc>
                          <a:spcPct val="100000"/>
                        </a:lnSpc>
                      </a:pPr>
                      <a:endParaRPr sz="1400">
                        <a:latin typeface="Times New Roman"/>
                        <a:cs typeface="Times New Roman"/>
                      </a:endParaRPr>
                    </a:p>
                  </a:txBody>
                  <a:tcPr marL="0" marR="0" marT="0" marB="0">
                    <a:lnL w="12700">
                      <a:solidFill>
                        <a:srgbClr val="FFFFFF"/>
                      </a:solidFill>
                      <a:prstDash val="solid"/>
                    </a:lnL>
                    <a:lnR w="12700">
                      <a:solidFill>
                        <a:srgbClr val="FFFFFF"/>
                      </a:solidFill>
                      <a:prstDash val="solid"/>
                    </a:lnR>
                    <a:solidFill>
                      <a:srgbClr val="F1F1F1"/>
                    </a:solidFill>
                  </a:tcPr>
                </a:tc>
                <a:tc>
                  <a:txBody>
                    <a:bodyPr/>
                    <a:lstStyle/>
                    <a:p>
                      <a:pPr marL="100330">
                        <a:lnSpc>
                          <a:spcPts val="1680"/>
                        </a:lnSpc>
                      </a:pPr>
                      <a:r>
                        <a:rPr sz="1400" spc="-10" dirty="0">
                          <a:latin typeface="Calibri"/>
                          <a:cs typeface="Calibri"/>
                        </a:rPr>
                        <a:t>okända </a:t>
                      </a:r>
                      <a:r>
                        <a:rPr sz="1400" spc="-15" dirty="0">
                          <a:latin typeface="Calibri"/>
                          <a:cs typeface="Calibri"/>
                        </a:rPr>
                        <a:t>risker kommuniceras</a:t>
                      </a:r>
                      <a:r>
                        <a:rPr sz="1400" spc="45" dirty="0">
                          <a:latin typeface="Calibri"/>
                          <a:cs typeface="Calibri"/>
                        </a:rPr>
                        <a:t> </a:t>
                      </a:r>
                      <a:r>
                        <a:rPr sz="1400" spc="-5" dirty="0">
                          <a:latin typeface="Calibri"/>
                          <a:cs typeface="Calibri"/>
                        </a:rPr>
                        <a:t>till</a:t>
                      </a:r>
                      <a:endParaRPr sz="1400">
                        <a:latin typeface="Calibri"/>
                        <a:cs typeface="Calibri"/>
                      </a:endParaRPr>
                    </a:p>
                  </a:txBody>
                  <a:tcPr marL="0" marR="0" marT="0" marB="0">
                    <a:lnL w="12700" cap="flat" cmpd="sng" algn="ctr">
                      <a:solidFill>
                        <a:srgbClr val="FFFFFF"/>
                      </a:solidFill>
                      <a:prstDash val="solid"/>
                      <a:round/>
                      <a:headEnd type="none" w="med" len="med"/>
                      <a:tailEnd type="none" w="med" len="med"/>
                    </a:lnL>
                    <a:lnR w="12700">
                      <a:solidFill>
                        <a:srgbClr val="FFFFFF"/>
                      </a:solidFill>
                      <a:prstDash val="solid"/>
                    </a:lnR>
                    <a:solidFill>
                      <a:srgbClr val="F1F1F1"/>
                    </a:solidFill>
                  </a:tcPr>
                </a:tc>
                <a:tc>
                  <a:txBody>
                    <a:bodyPr/>
                    <a:lstStyle/>
                    <a:p>
                      <a:pPr marL="101600">
                        <a:lnSpc>
                          <a:spcPts val="1680"/>
                        </a:lnSpc>
                      </a:pPr>
                      <a:r>
                        <a:rPr sz="1400" spc="-10" dirty="0">
                          <a:latin typeface="Calibri"/>
                          <a:cs typeface="Calibri"/>
                        </a:rPr>
                        <a:t>verksamhet som </a:t>
                      </a:r>
                      <a:r>
                        <a:rPr sz="1400" spc="-5" dirty="0">
                          <a:latin typeface="Calibri"/>
                          <a:cs typeface="Calibri"/>
                        </a:rPr>
                        <a:t>vi</a:t>
                      </a:r>
                      <a:r>
                        <a:rPr sz="1400" spc="35" dirty="0">
                          <a:latin typeface="Calibri"/>
                          <a:cs typeface="Calibri"/>
                        </a:rPr>
                        <a:t> </a:t>
                      </a:r>
                      <a:r>
                        <a:rPr sz="1400" spc="-10" dirty="0">
                          <a:latin typeface="Calibri"/>
                          <a:cs typeface="Calibri"/>
                        </a:rPr>
                        <a:t>inte</a:t>
                      </a:r>
                      <a:endParaRPr sz="1400">
                        <a:latin typeface="Calibri"/>
                        <a:cs typeface="Calibri"/>
                      </a:endParaRPr>
                    </a:p>
                  </a:txBody>
                  <a:tcPr marL="0" marR="0" marT="0" marB="0">
                    <a:lnL w="12700">
                      <a:solidFill>
                        <a:srgbClr val="FFFFFF"/>
                      </a:solidFill>
                      <a:prstDash val="solid"/>
                    </a:lnL>
                    <a:lnR w="12700">
                      <a:solidFill>
                        <a:srgbClr val="FFFFFF"/>
                      </a:solidFill>
                      <a:prstDash val="solid"/>
                    </a:lnR>
                    <a:solidFill>
                      <a:srgbClr val="F1F1F1"/>
                    </a:solidFill>
                  </a:tcPr>
                </a:tc>
                <a:extLst>
                  <a:ext uri="{0D108BD9-81ED-4DB2-BD59-A6C34878D82A}">
                    <a16:rowId xmlns:a16="http://schemas.microsoft.com/office/drawing/2014/main" val="10009"/>
                  </a:ext>
                </a:extLst>
              </a:tr>
              <a:tr h="243840">
                <a:tc>
                  <a:txBody>
                    <a:bodyPr/>
                    <a:lstStyle/>
                    <a:p>
                      <a:pPr>
                        <a:lnSpc>
                          <a:spcPct val="100000"/>
                        </a:lnSpc>
                      </a:pPr>
                      <a:endParaRPr sz="1400">
                        <a:latin typeface="Times New Roman"/>
                        <a:cs typeface="Times New Roman"/>
                      </a:endParaRPr>
                    </a:p>
                  </a:txBody>
                  <a:tcPr marL="0" marR="0" marT="0" marB="0">
                    <a:lnL w="12700">
                      <a:solidFill>
                        <a:srgbClr val="FFFFFF"/>
                      </a:solidFill>
                      <a:prstDash val="solid"/>
                    </a:lnL>
                    <a:lnR w="12700">
                      <a:solidFill>
                        <a:srgbClr val="FFFFFF"/>
                      </a:solidFill>
                      <a:prstDash val="solid"/>
                    </a:lnR>
                    <a:solidFill>
                      <a:srgbClr val="F1F1F1"/>
                    </a:solidFill>
                  </a:tcPr>
                </a:tc>
                <a:tc>
                  <a:txBody>
                    <a:bodyPr/>
                    <a:lstStyle/>
                    <a:p>
                      <a:pPr marL="100330">
                        <a:lnSpc>
                          <a:spcPts val="1680"/>
                        </a:lnSpc>
                      </a:pPr>
                      <a:r>
                        <a:rPr sz="1400" spc="-10" dirty="0">
                          <a:latin typeface="Calibri"/>
                          <a:cs typeface="Calibri"/>
                        </a:rPr>
                        <a:t>verksamhet </a:t>
                      </a:r>
                      <a:r>
                        <a:rPr sz="1400" spc="-15" dirty="0">
                          <a:latin typeface="Calibri"/>
                          <a:cs typeface="Calibri"/>
                        </a:rPr>
                        <a:t>för </a:t>
                      </a:r>
                      <a:r>
                        <a:rPr sz="1400" spc="-5" dirty="0">
                          <a:latin typeface="Calibri"/>
                          <a:cs typeface="Calibri"/>
                        </a:rPr>
                        <a:t>beslut </a:t>
                      </a:r>
                      <a:r>
                        <a:rPr sz="1400" spc="-10" dirty="0">
                          <a:latin typeface="Calibri"/>
                          <a:cs typeface="Calibri"/>
                        </a:rPr>
                        <a:t>om</a:t>
                      </a:r>
                      <a:r>
                        <a:rPr sz="1400" spc="45" dirty="0">
                          <a:latin typeface="Calibri"/>
                          <a:cs typeface="Calibri"/>
                        </a:rPr>
                        <a:t> </a:t>
                      </a:r>
                      <a:r>
                        <a:rPr sz="1400" spc="-15" dirty="0">
                          <a:latin typeface="Calibri"/>
                          <a:cs typeface="Calibri"/>
                        </a:rPr>
                        <a:t>åtgärd.</a:t>
                      </a:r>
                      <a:endParaRPr sz="1400">
                        <a:latin typeface="Calibri"/>
                        <a:cs typeface="Calibri"/>
                      </a:endParaRPr>
                    </a:p>
                  </a:txBody>
                  <a:tcPr marL="0" marR="0" marT="0" marB="0">
                    <a:lnL w="12700" cap="flat" cmpd="sng" algn="ctr">
                      <a:solidFill>
                        <a:srgbClr val="FFFFFF"/>
                      </a:solidFill>
                      <a:prstDash val="solid"/>
                      <a:round/>
                      <a:headEnd type="none" w="med" len="med"/>
                      <a:tailEnd type="none" w="med" len="med"/>
                    </a:lnL>
                    <a:lnR w="12700">
                      <a:solidFill>
                        <a:srgbClr val="FFFFFF"/>
                      </a:solidFill>
                      <a:prstDash val="solid"/>
                    </a:lnR>
                    <a:solidFill>
                      <a:srgbClr val="F1F1F1"/>
                    </a:solidFill>
                  </a:tcPr>
                </a:tc>
                <a:tc>
                  <a:txBody>
                    <a:bodyPr/>
                    <a:lstStyle/>
                    <a:p>
                      <a:pPr marL="101600">
                        <a:lnSpc>
                          <a:spcPts val="1680"/>
                        </a:lnSpc>
                      </a:pPr>
                      <a:r>
                        <a:rPr sz="1400" spc="-5" dirty="0">
                          <a:latin typeface="Calibri"/>
                          <a:cs typeface="Calibri"/>
                        </a:rPr>
                        <a:t>har </a:t>
                      </a:r>
                      <a:r>
                        <a:rPr sz="1400" spc="-15" dirty="0">
                          <a:latin typeface="Calibri"/>
                          <a:cs typeface="Calibri"/>
                        </a:rPr>
                        <a:t>kunskap </a:t>
                      </a:r>
                      <a:r>
                        <a:rPr sz="1400" spc="-10" dirty="0">
                          <a:latin typeface="Calibri"/>
                          <a:cs typeface="Calibri"/>
                        </a:rPr>
                        <a:t>om</a:t>
                      </a:r>
                      <a:r>
                        <a:rPr sz="1400" spc="15" dirty="0">
                          <a:latin typeface="Calibri"/>
                          <a:cs typeface="Calibri"/>
                        </a:rPr>
                        <a:t> </a:t>
                      </a:r>
                      <a:r>
                        <a:rPr sz="1400" spc="-5" dirty="0">
                          <a:latin typeface="Calibri"/>
                          <a:cs typeface="Calibri"/>
                        </a:rPr>
                        <a:t>i</a:t>
                      </a:r>
                      <a:endParaRPr sz="1400">
                        <a:latin typeface="Calibri"/>
                        <a:cs typeface="Calibri"/>
                      </a:endParaRPr>
                    </a:p>
                  </a:txBody>
                  <a:tcPr marL="0" marR="0" marT="0" marB="0">
                    <a:lnL w="12700">
                      <a:solidFill>
                        <a:srgbClr val="FFFFFF"/>
                      </a:solidFill>
                      <a:prstDash val="solid"/>
                    </a:lnL>
                    <a:lnR w="12700">
                      <a:solidFill>
                        <a:srgbClr val="FFFFFF"/>
                      </a:solidFill>
                      <a:prstDash val="solid"/>
                    </a:lnR>
                    <a:solidFill>
                      <a:srgbClr val="F1F1F1"/>
                    </a:solidFill>
                  </a:tcPr>
                </a:tc>
                <a:extLst>
                  <a:ext uri="{0D108BD9-81ED-4DB2-BD59-A6C34878D82A}">
                    <a16:rowId xmlns:a16="http://schemas.microsoft.com/office/drawing/2014/main" val="10010"/>
                  </a:ext>
                </a:extLst>
              </a:tr>
              <a:tr h="269875">
                <a:tc>
                  <a:txBody>
                    <a:bodyPr/>
                    <a:lstStyle/>
                    <a:p>
                      <a:pPr>
                        <a:lnSpc>
                          <a:spcPct val="100000"/>
                        </a:lnSpc>
                      </a:pPr>
                      <a:endParaRPr sz="1400">
                        <a:latin typeface="Times New Roman"/>
                        <a:cs typeface="Times New Roman"/>
                      </a:endParaRPr>
                    </a:p>
                  </a:txBody>
                  <a:tcPr marL="0" marR="0" marT="0" marB="0">
                    <a:lnL w="12700">
                      <a:solidFill>
                        <a:srgbClr val="FFFFFF"/>
                      </a:solidFill>
                      <a:prstDash val="solid"/>
                    </a:lnL>
                    <a:lnR w="12700">
                      <a:solidFill>
                        <a:srgbClr val="FFFFFF"/>
                      </a:solidFill>
                      <a:prstDash val="solid"/>
                    </a:lnR>
                    <a:lnB w="12700">
                      <a:solidFill>
                        <a:srgbClr val="FFFFFF"/>
                      </a:solidFill>
                      <a:prstDash val="solid"/>
                    </a:lnB>
                    <a:solidFill>
                      <a:srgbClr val="F1F1F1"/>
                    </a:solidFill>
                  </a:tcPr>
                </a:tc>
                <a:tc>
                  <a:txBody>
                    <a:bodyPr/>
                    <a:lstStyle/>
                    <a:p>
                      <a:pPr>
                        <a:lnSpc>
                          <a:spcPct val="100000"/>
                        </a:lnSpc>
                      </a:pPr>
                      <a:endParaRPr sz="1400" dirty="0">
                        <a:latin typeface="Times New Roman"/>
                        <a:cs typeface="Times New Roman"/>
                      </a:endParaRPr>
                    </a:p>
                  </a:txBody>
                  <a:tcPr marL="0" marR="0" marT="0" marB="0">
                    <a:lnL w="12700" cap="flat" cmpd="sng" algn="ctr">
                      <a:solidFill>
                        <a:srgbClr val="FFFFFF"/>
                      </a:solidFill>
                      <a:prstDash val="solid"/>
                      <a:round/>
                      <a:headEnd type="none" w="med" len="med"/>
                      <a:tailEnd type="none" w="med" len="med"/>
                    </a:lnL>
                    <a:lnR w="12700">
                      <a:solidFill>
                        <a:srgbClr val="FFFFFF"/>
                      </a:solidFill>
                      <a:prstDash val="solid"/>
                    </a:lnR>
                    <a:lnB w="12700">
                      <a:solidFill>
                        <a:srgbClr val="FFFFFF"/>
                      </a:solidFill>
                      <a:prstDash val="solid"/>
                    </a:lnB>
                    <a:solidFill>
                      <a:srgbClr val="F1F1F1"/>
                    </a:solidFill>
                  </a:tcPr>
                </a:tc>
                <a:tc>
                  <a:txBody>
                    <a:bodyPr/>
                    <a:lstStyle/>
                    <a:p>
                      <a:pPr marL="101600">
                        <a:lnSpc>
                          <a:spcPts val="1680"/>
                        </a:lnSpc>
                      </a:pPr>
                      <a:r>
                        <a:rPr sz="1400" spc="-5" dirty="0">
                          <a:latin typeface="Calibri"/>
                          <a:cs typeface="Calibri"/>
                        </a:rPr>
                        <a:t>dagsläget.</a:t>
                      </a:r>
                      <a:endParaRPr sz="1400" dirty="0">
                        <a:latin typeface="Calibri"/>
                        <a:cs typeface="Calibri"/>
                      </a:endParaRPr>
                    </a:p>
                  </a:txBody>
                  <a:tcPr marL="0" marR="0" marT="0" marB="0">
                    <a:lnL w="12700">
                      <a:solidFill>
                        <a:srgbClr val="FFFFFF"/>
                      </a:solidFill>
                      <a:prstDash val="solid"/>
                    </a:lnL>
                    <a:lnR w="12700">
                      <a:solidFill>
                        <a:srgbClr val="FFFFFF"/>
                      </a:solidFill>
                      <a:prstDash val="solid"/>
                    </a:lnR>
                    <a:lnB w="12700">
                      <a:solidFill>
                        <a:srgbClr val="FFFFFF"/>
                      </a:solidFill>
                      <a:prstDash val="solid"/>
                    </a:lnB>
                    <a:solidFill>
                      <a:srgbClr val="F1F1F1"/>
                    </a:solidFill>
                  </a:tcPr>
                </a:tc>
                <a:extLst>
                  <a:ext uri="{0D108BD9-81ED-4DB2-BD59-A6C34878D82A}">
                    <a16:rowId xmlns:a16="http://schemas.microsoft.com/office/drawing/2014/main" val="10011"/>
                  </a:ext>
                </a:extLst>
              </a:tr>
            </a:tbl>
          </a:graphicData>
        </a:graphic>
      </p:graphicFrame>
      <p:sp>
        <p:nvSpPr>
          <p:cNvPr id="8" name="object 8"/>
          <p:cNvSpPr txBox="1">
            <a:spLocks noGrp="1"/>
          </p:cNvSpPr>
          <p:nvPr>
            <p:ph type="title"/>
          </p:nvPr>
        </p:nvSpPr>
        <p:spPr>
          <a:xfrm>
            <a:off x="402742" y="416509"/>
            <a:ext cx="1608455" cy="331470"/>
          </a:xfrm>
          <a:prstGeom prst="rect">
            <a:avLst/>
          </a:prstGeom>
        </p:spPr>
        <p:txBody>
          <a:bodyPr vert="horz" wrap="square" lIns="0" tIns="13335" rIns="0" bIns="0" rtlCol="0">
            <a:spAutoFit/>
          </a:bodyPr>
          <a:lstStyle/>
          <a:p>
            <a:pPr marL="12700">
              <a:lnSpc>
                <a:spcPct val="100000"/>
              </a:lnSpc>
              <a:spcBef>
                <a:spcPts val="105"/>
              </a:spcBef>
            </a:pPr>
            <a:r>
              <a:rPr spc="-5" dirty="0"/>
              <a:t>Statusrapport</a:t>
            </a:r>
          </a:p>
        </p:txBody>
      </p:sp>
      <p:sp>
        <p:nvSpPr>
          <p:cNvPr id="9" name="object 9"/>
          <p:cNvSpPr txBox="1"/>
          <p:nvPr/>
        </p:nvSpPr>
        <p:spPr>
          <a:xfrm>
            <a:off x="514299" y="1027556"/>
            <a:ext cx="2964180" cy="635000"/>
          </a:xfrm>
          <a:prstGeom prst="rect">
            <a:avLst/>
          </a:prstGeom>
        </p:spPr>
        <p:txBody>
          <a:bodyPr vert="horz" wrap="square" lIns="0" tIns="12065" rIns="0" bIns="0" rtlCol="0">
            <a:spAutoFit/>
          </a:bodyPr>
          <a:lstStyle/>
          <a:p>
            <a:pPr marL="12700">
              <a:lnSpc>
                <a:spcPct val="100000"/>
              </a:lnSpc>
              <a:spcBef>
                <a:spcPts val="95"/>
              </a:spcBef>
            </a:pPr>
            <a:r>
              <a:rPr sz="4000" b="0" spc="-5" dirty="0">
                <a:latin typeface="Bahnschrift Light"/>
                <a:cs typeface="Bahnschrift Light"/>
              </a:rPr>
              <a:t>Öppna</a:t>
            </a:r>
            <a:r>
              <a:rPr sz="4000" b="0" spc="-60" dirty="0">
                <a:latin typeface="Bahnschrift Light"/>
                <a:cs typeface="Bahnschrift Light"/>
              </a:rPr>
              <a:t> </a:t>
            </a:r>
            <a:r>
              <a:rPr sz="4000" b="0" spc="-5" dirty="0">
                <a:latin typeface="Bahnschrift Light"/>
                <a:cs typeface="Bahnschrift Light"/>
              </a:rPr>
              <a:t>risker</a:t>
            </a:r>
            <a:endParaRPr sz="4000">
              <a:latin typeface="Bahnschrift Light"/>
              <a:cs typeface="Bahnschrift Light"/>
            </a:endParaRPr>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2742" y="416509"/>
            <a:ext cx="1608455" cy="331470"/>
          </a:xfrm>
          <a:prstGeom prst="rect">
            <a:avLst/>
          </a:prstGeom>
        </p:spPr>
        <p:txBody>
          <a:bodyPr vert="horz" wrap="square" lIns="0" tIns="13335" rIns="0" bIns="0" rtlCol="0">
            <a:spAutoFit/>
          </a:bodyPr>
          <a:lstStyle/>
          <a:p>
            <a:pPr marL="12700">
              <a:lnSpc>
                <a:spcPct val="100000"/>
              </a:lnSpc>
              <a:spcBef>
                <a:spcPts val="105"/>
              </a:spcBef>
            </a:pPr>
            <a:r>
              <a:rPr spc="-5" dirty="0"/>
              <a:t>Statusrapport</a:t>
            </a:r>
          </a:p>
        </p:txBody>
      </p:sp>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
        <p:nvSpPr>
          <p:cNvPr id="3" name="object 3"/>
          <p:cNvSpPr txBox="1"/>
          <p:nvPr/>
        </p:nvSpPr>
        <p:spPr>
          <a:xfrm>
            <a:off x="514299" y="1027556"/>
            <a:ext cx="10848975" cy="4136389"/>
          </a:xfrm>
          <a:prstGeom prst="rect">
            <a:avLst/>
          </a:prstGeom>
        </p:spPr>
        <p:txBody>
          <a:bodyPr vert="horz" wrap="square" lIns="0" tIns="12065" rIns="0" bIns="0" rtlCol="0">
            <a:spAutoFit/>
          </a:bodyPr>
          <a:lstStyle/>
          <a:p>
            <a:pPr marL="12700">
              <a:lnSpc>
                <a:spcPct val="100000"/>
              </a:lnSpc>
              <a:spcBef>
                <a:spcPts val="95"/>
              </a:spcBef>
            </a:pPr>
            <a:r>
              <a:rPr sz="4000" b="0" spc="-5" dirty="0">
                <a:latin typeface="Bahnschrift Light"/>
                <a:cs typeface="Bahnschrift Light"/>
              </a:rPr>
              <a:t>Riskkommentar</a:t>
            </a:r>
            <a:endParaRPr sz="4000" dirty="0">
              <a:latin typeface="Bahnschrift Light"/>
              <a:cs typeface="Bahnschrift Light"/>
            </a:endParaRPr>
          </a:p>
          <a:p>
            <a:pPr marL="153035" marR="107950">
              <a:spcBef>
                <a:spcPts val="2415"/>
              </a:spcBef>
            </a:pPr>
            <a:r>
              <a:rPr sz="1600" spc="-5" dirty="0">
                <a:latin typeface="Calibri"/>
                <a:cs typeface="Calibri"/>
              </a:rPr>
              <a:t>Tidplan </a:t>
            </a:r>
            <a:r>
              <a:rPr sz="1600" spc="-15" dirty="0">
                <a:latin typeface="Calibri"/>
                <a:cs typeface="Calibri"/>
              </a:rPr>
              <a:t>för </a:t>
            </a:r>
            <a:r>
              <a:rPr sz="1600" spc="-10" dirty="0">
                <a:latin typeface="Calibri"/>
                <a:cs typeface="Calibri"/>
              </a:rPr>
              <a:t>produktion </a:t>
            </a:r>
            <a:r>
              <a:rPr sz="1600" spc="-5" dirty="0">
                <a:latin typeface="Calibri"/>
                <a:cs typeface="Calibri"/>
              </a:rPr>
              <a:t>är </a:t>
            </a:r>
            <a:r>
              <a:rPr sz="1600" spc="-10" dirty="0">
                <a:latin typeface="Calibri"/>
                <a:cs typeface="Calibri"/>
              </a:rPr>
              <a:t>etapp </a:t>
            </a:r>
            <a:r>
              <a:rPr sz="1600" spc="-5" dirty="0">
                <a:latin typeface="Calibri"/>
                <a:cs typeface="Calibri"/>
              </a:rPr>
              <a:t>2 </a:t>
            </a:r>
            <a:r>
              <a:rPr sz="1600" spc="-10" dirty="0">
                <a:latin typeface="Calibri"/>
                <a:cs typeface="Calibri"/>
              </a:rPr>
              <a:t>och </a:t>
            </a:r>
            <a:r>
              <a:rPr sz="1600" spc="-15" dirty="0">
                <a:latin typeface="Calibri"/>
                <a:cs typeface="Calibri"/>
              </a:rPr>
              <a:t>baserat </a:t>
            </a:r>
            <a:r>
              <a:rPr sz="1600" spc="-5" dirty="0">
                <a:latin typeface="Calibri"/>
                <a:cs typeface="Calibri"/>
              </a:rPr>
              <a:t>på </a:t>
            </a:r>
            <a:r>
              <a:rPr sz="1600" spc="-10" dirty="0">
                <a:latin typeface="Calibri"/>
                <a:cs typeface="Calibri"/>
              </a:rPr>
              <a:t>erfarenhet, och </a:t>
            </a:r>
            <a:r>
              <a:rPr sz="1600" spc="-5" dirty="0">
                <a:latin typeface="Calibri"/>
                <a:cs typeface="Calibri"/>
              </a:rPr>
              <a:t>har en </a:t>
            </a:r>
            <a:r>
              <a:rPr sz="1600" spc="-10" dirty="0">
                <a:latin typeface="Calibri"/>
                <a:cs typeface="Calibri"/>
              </a:rPr>
              <a:t>stor </a:t>
            </a:r>
            <a:r>
              <a:rPr sz="1600" spc="-15" dirty="0">
                <a:latin typeface="Calibri"/>
                <a:cs typeface="Calibri"/>
              </a:rPr>
              <a:t>osäkerhet </a:t>
            </a:r>
            <a:r>
              <a:rPr sz="1600" spc="-5" dirty="0">
                <a:latin typeface="Calibri"/>
                <a:cs typeface="Calibri"/>
              </a:rPr>
              <a:t>i sig, då vi </a:t>
            </a:r>
            <a:r>
              <a:rPr sz="1600" spc="-10" dirty="0">
                <a:latin typeface="Calibri"/>
                <a:cs typeface="Calibri"/>
              </a:rPr>
              <a:t>inte </a:t>
            </a:r>
            <a:r>
              <a:rPr sz="1600" spc="-15" dirty="0" err="1">
                <a:latin typeface="Calibri"/>
                <a:cs typeface="Calibri"/>
              </a:rPr>
              <a:t>kan</a:t>
            </a:r>
            <a:r>
              <a:rPr sz="1600" spc="-15" dirty="0">
                <a:latin typeface="Calibri"/>
                <a:cs typeface="Calibri"/>
              </a:rPr>
              <a:t> </a:t>
            </a:r>
            <a:r>
              <a:rPr sz="1600" spc="-20" dirty="0" err="1">
                <a:latin typeface="Calibri"/>
                <a:cs typeface="Calibri"/>
              </a:rPr>
              <a:t>göra</a:t>
            </a:r>
            <a:r>
              <a:rPr lang="sv-SE" sz="1600" spc="-20" dirty="0">
                <a:latin typeface="Calibri"/>
                <a:cs typeface="Calibri"/>
              </a:rPr>
              <a:t>  </a:t>
            </a:r>
            <a:r>
              <a:rPr lang="sv-SE" sz="1600" spc="-15" dirty="0">
                <a:latin typeface="Calibri"/>
                <a:cs typeface="Calibri"/>
              </a:rPr>
              <a:t>konstruktionsberäkningar </a:t>
            </a:r>
            <a:r>
              <a:rPr lang="sv-SE" sz="1600" spc="-5" dirty="0">
                <a:latin typeface="Calibri"/>
                <a:cs typeface="Calibri"/>
              </a:rPr>
              <a:t>på </a:t>
            </a:r>
            <a:r>
              <a:rPr lang="sv-SE" sz="1600" spc="-10" dirty="0">
                <a:latin typeface="Calibri"/>
                <a:cs typeface="Calibri"/>
              </a:rPr>
              <a:t>eventuella </a:t>
            </a:r>
            <a:r>
              <a:rPr lang="sv-SE" sz="1600" spc="-15" dirty="0">
                <a:latin typeface="Calibri"/>
                <a:cs typeface="Calibri"/>
              </a:rPr>
              <a:t>sprickor samt fukt problematik </a:t>
            </a:r>
            <a:r>
              <a:rPr lang="sv-SE" sz="1600" spc="-10" dirty="0">
                <a:latin typeface="Calibri"/>
                <a:cs typeface="Calibri"/>
              </a:rPr>
              <a:t>som </a:t>
            </a:r>
            <a:r>
              <a:rPr lang="sv-SE" sz="1600" spc="-5" dirty="0">
                <a:latin typeface="Calibri"/>
                <a:cs typeface="Calibri"/>
              </a:rPr>
              <a:t>är </a:t>
            </a:r>
            <a:r>
              <a:rPr lang="sv-SE" sz="1600" spc="-10" dirty="0">
                <a:latin typeface="Calibri"/>
                <a:cs typeface="Calibri"/>
              </a:rPr>
              <a:t>under mark emot befintliga ytor. samt </a:t>
            </a:r>
            <a:r>
              <a:rPr lang="sv-SE" sz="1600" spc="-15" dirty="0">
                <a:latin typeface="Calibri"/>
                <a:cs typeface="Calibri"/>
              </a:rPr>
              <a:t>vad detta </a:t>
            </a:r>
            <a:r>
              <a:rPr lang="sv-SE" sz="1600" spc="-5" dirty="0">
                <a:latin typeface="Calibri"/>
                <a:cs typeface="Calibri"/>
              </a:rPr>
              <a:t>innebär </a:t>
            </a:r>
            <a:r>
              <a:rPr lang="sv-SE" sz="1600" spc="-15" dirty="0">
                <a:latin typeface="Calibri"/>
                <a:cs typeface="Calibri"/>
              </a:rPr>
              <a:t>för </a:t>
            </a:r>
            <a:r>
              <a:rPr lang="sv-SE" sz="1600" spc="-10" dirty="0">
                <a:latin typeface="Calibri"/>
                <a:cs typeface="Calibri"/>
              </a:rPr>
              <a:t>eventuella ändrade </a:t>
            </a:r>
            <a:r>
              <a:rPr lang="sv-SE" sz="1600" spc="-5" dirty="0">
                <a:latin typeface="Calibri"/>
                <a:cs typeface="Calibri"/>
              </a:rPr>
              <a:t>materialval  </a:t>
            </a:r>
            <a:r>
              <a:rPr lang="sv-SE" sz="1600" spc="-15" dirty="0">
                <a:latin typeface="Calibri"/>
                <a:cs typeface="Calibri"/>
              </a:rPr>
              <a:t>för att </a:t>
            </a:r>
            <a:r>
              <a:rPr lang="sv-SE" sz="1600" spc="-5" dirty="0">
                <a:latin typeface="Calibri"/>
                <a:cs typeface="Calibri"/>
              </a:rPr>
              <a:t>bibehålla </a:t>
            </a:r>
            <a:r>
              <a:rPr lang="sv-SE" sz="1600" spc="-25" dirty="0">
                <a:latin typeface="Calibri"/>
                <a:cs typeface="Calibri"/>
              </a:rPr>
              <a:t>rätt </a:t>
            </a:r>
            <a:r>
              <a:rPr lang="sv-SE" sz="1600" spc="-10" dirty="0">
                <a:latin typeface="Calibri"/>
                <a:cs typeface="Calibri"/>
              </a:rPr>
              <a:t>kvalitet </a:t>
            </a:r>
            <a:r>
              <a:rPr lang="sv-SE" sz="1600" spc="-5" dirty="0">
                <a:latin typeface="Calibri"/>
                <a:cs typeface="Calibri"/>
              </a:rPr>
              <a:t>eller </a:t>
            </a:r>
            <a:r>
              <a:rPr lang="sv-SE" sz="1600" spc="-10" dirty="0">
                <a:latin typeface="Calibri"/>
                <a:cs typeface="Calibri"/>
              </a:rPr>
              <a:t>och</a:t>
            </a:r>
            <a:r>
              <a:rPr lang="sv-SE" sz="1600" spc="25" dirty="0">
                <a:latin typeface="Calibri"/>
                <a:cs typeface="Calibri"/>
              </a:rPr>
              <a:t> </a:t>
            </a:r>
            <a:r>
              <a:rPr lang="sv-SE" sz="1600" spc="-10" dirty="0">
                <a:latin typeface="Calibri"/>
                <a:cs typeface="Calibri"/>
              </a:rPr>
              <a:t>samma.</a:t>
            </a:r>
            <a:endParaRPr lang="sv-SE" sz="1600" dirty="0">
              <a:latin typeface="Calibri"/>
              <a:cs typeface="Calibri"/>
            </a:endParaRPr>
          </a:p>
          <a:p>
            <a:pPr marL="153035" marR="5080">
              <a:lnSpc>
                <a:spcPct val="100000"/>
              </a:lnSpc>
            </a:pPr>
            <a:r>
              <a:rPr lang="sv-SE" sz="1600" spc="-10" dirty="0">
                <a:latin typeface="Calibri"/>
                <a:cs typeface="Calibri"/>
              </a:rPr>
              <a:t>samt </a:t>
            </a:r>
            <a:r>
              <a:rPr lang="sv-SE" sz="1600" spc="-5" dirty="0">
                <a:latin typeface="Calibri"/>
                <a:cs typeface="Calibri"/>
              </a:rPr>
              <a:t>hur lång </a:t>
            </a:r>
            <a:r>
              <a:rPr lang="sv-SE" sz="1600" dirty="0">
                <a:latin typeface="Calibri"/>
                <a:cs typeface="Calibri"/>
              </a:rPr>
              <a:t>tid </a:t>
            </a:r>
            <a:r>
              <a:rPr lang="sv-SE" sz="1600" spc="-10" dirty="0">
                <a:latin typeface="Calibri"/>
                <a:cs typeface="Calibri"/>
              </a:rPr>
              <a:t>badhuset behöver </a:t>
            </a:r>
            <a:r>
              <a:rPr lang="sv-SE" sz="1600" spc="-15" dirty="0">
                <a:latin typeface="Calibri"/>
                <a:cs typeface="Calibri"/>
              </a:rPr>
              <a:t>för att torka </a:t>
            </a:r>
            <a:r>
              <a:rPr lang="sv-SE" sz="1600" spc="-5" dirty="0">
                <a:latin typeface="Calibri"/>
                <a:cs typeface="Calibri"/>
              </a:rPr>
              <a:t>ut på </a:t>
            </a:r>
            <a:r>
              <a:rPr lang="sv-SE" sz="1600" spc="-20" dirty="0">
                <a:latin typeface="Calibri"/>
                <a:cs typeface="Calibri"/>
              </a:rPr>
              <a:t>rätt </a:t>
            </a:r>
            <a:r>
              <a:rPr lang="sv-SE" sz="1600" spc="-10" dirty="0">
                <a:latin typeface="Calibri"/>
                <a:cs typeface="Calibri"/>
              </a:rPr>
              <a:t>sätt, </a:t>
            </a:r>
            <a:r>
              <a:rPr lang="sv-SE" sz="1600" spc="-15" dirty="0">
                <a:latin typeface="Calibri"/>
                <a:cs typeface="Calibri"/>
              </a:rPr>
              <a:t>detta kan </a:t>
            </a:r>
            <a:r>
              <a:rPr lang="sv-SE" sz="1600" spc="-5" dirty="0">
                <a:latin typeface="Calibri"/>
                <a:cs typeface="Calibri"/>
              </a:rPr>
              <a:t>man givetvis </a:t>
            </a:r>
            <a:r>
              <a:rPr lang="sv-SE" sz="1600" spc="-20" dirty="0">
                <a:latin typeface="Calibri"/>
                <a:cs typeface="Calibri"/>
              </a:rPr>
              <a:t>göra </a:t>
            </a:r>
            <a:r>
              <a:rPr lang="sv-SE" sz="1600" spc="-15" dirty="0">
                <a:latin typeface="Calibri"/>
                <a:cs typeface="Calibri"/>
              </a:rPr>
              <a:t>teoretiska </a:t>
            </a:r>
            <a:r>
              <a:rPr lang="sv-SE" sz="1600" spc="-10" dirty="0">
                <a:latin typeface="Calibri"/>
                <a:cs typeface="Calibri"/>
              </a:rPr>
              <a:t>beräkningar </a:t>
            </a:r>
            <a:r>
              <a:rPr lang="sv-SE" sz="1600" spc="-5" dirty="0">
                <a:latin typeface="Calibri"/>
                <a:cs typeface="Calibri"/>
              </a:rPr>
              <a:t>på, </a:t>
            </a:r>
            <a:r>
              <a:rPr lang="sv-SE" sz="1600" spc="-10" dirty="0">
                <a:latin typeface="Calibri"/>
                <a:cs typeface="Calibri"/>
              </a:rPr>
              <a:t>dock </a:t>
            </a:r>
            <a:r>
              <a:rPr lang="sv-SE" sz="1600" spc="-5" dirty="0">
                <a:latin typeface="Calibri"/>
                <a:cs typeface="Calibri"/>
              </a:rPr>
              <a:t>är </a:t>
            </a:r>
            <a:r>
              <a:rPr lang="sv-SE" sz="1600" spc="-10" dirty="0">
                <a:latin typeface="Calibri"/>
                <a:cs typeface="Calibri"/>
              </a:rPr>
              <a:t>det  många </a:t>
            </a:r>
            <a:r>
              <a:rPr lang="sv-SE" sz="1600" spc="-5" dirty="0">
                <a:latin typeface="Calibri"/>
                <a:cs typeface="Calibri"/>
              </a:rPr>
              <a:t>omliggande </a:t>
            </a:r>
            <a:r>
              <a:rPr lang="sv-SE" sz="1600" spc="-15" dirty="0">
                <a:latin typeface="Calibri"/>
                <a:cs typeface="Calibri"/>
              </a:rPr>
              <a:t>faktorer </a:t>
            </a:r>
            <a:r>
              <a:rPr lang="sv-SE" sz="1600" spc="-10" dirty="0">
                <a:latin typeface="Calibri"/>
                <a:cs typeface="Calibri"/>
              </a:rPr>
              <a:t>som </a:t>
            </a:r>
            <a:r>
              <a:rPr lang="sv-SE" sz="1600" spc="-5" dirty="0">
                <a:latin typeface="Calibri"/>
                <a:cs typeface="Calibri"/>
              </a:rPr>
              <a:t>spelar in, så som att man inte kan se ytorna idag som är under mark.</a:t>
            </a:r>
          </a:p>
          <a:p>
            <a:pPr marL="153035" marR="5080">
              <a:lnSpc>
                <a:spcPct val="100000"/>
              </a:lnSpc>
            </a:pPr>
            <a:r>
              <a:rPr lang="sv-SE" sz="1600" spc="-10" dirty="0">
                <a:latin typeface="Calibri"/>
                <a:cs typeface="Calibri"/>
              </a:rPr>
              <a:t>Det </a:t>
            </a:r>
            <a:r>
              <a:rPr lang="sv-SE" sz="1600" spc="-15" dirty="0">
                <a:latin typeface="Calibri"/>
                <a:cs typeface="Calibri"/>
              </a:rPr>
              <a:t>kan </a:t>
            </a:r>
            <a:r>
              <a:rPr lang="sv-SE" sz="1600" spc="-20" dirty="0">
                <a:latin typeface="Calibri"/>
                <a:cs typeface="Calibri"/>
              </a:rPr>
              <a:t>göra </a:t>
            </a:r>
            <a:r>
              <a:rPr lang="sv-SE" sz="1600" spc="-15" dirty="0">
                <a:latin typeface="Calibri"/>
                <a:cs typeface="Calibri"/>
              </a:rPr>
              <a:t>att </a:t>
            </a:r>
            <a:r>
              <a:rPr lang="sv-SE" sz="1600" spc="-5" dirty="0">
                <a:latin typeface="Calibri"/>
                <a:cs typeface="Calibri"/>
              </a:rPr>
              <a:t>man </a:t>
            </a:r>
            <a:r>
              <a:rPr lang="sv-SE" sz="1600" spc="-10" dirty="0">
                <a:latin typeface="Calibri"/>
                <a:cs typeface="Calibri"/>
              </a:rPr>
              <a:t>ändrar materialval som </a:t>
            </a:r>
            <a:r>
              <a:rPr lang="sv-SE" sz="1600" spc="-5" dirty="0">
                <a:latin typeface="Calibri"/>
                <a:cs typeface="Calibri"/>
              </a:rPr>
              <a:t>är </a:t>
            </a:r>
            <a:r>
              <a:rPr lang="sv-SE" sz="1600" spc="-15" dirty="0">
                <a:latin typeface="Calibri"/>
                <a:cs typeface="Calibri"/>
              </a:rPr>
              <a:t>kostnadsdrivande </a:t>
            </a:r>
            <a:r>
              <a:rPr lang="sv-SE" sz="1600" spc="-10" dirty="0">
                <a:latin typeface="Calibri"/>
                <a:cs typeface="Calibri"/>
              </a:rPr>
              <a:t>samt behöver </a:t>
            </a:r>
            <a:r>
              <a:rPr lang="sv-SE" sz="1600" spc="-20" dirty="0">
                <a:latin typeface="Calibri"/>
                <a:cs typeface="Calibri"/>
              </a:rPr>
              <a:t>förstärka </a:t>
            </a:r>
            <a:r>
              <a:rPr lang="sv-SE" sz="1600" spc="-5" dirty="0">
                <a:latin typeface="Calibri"/>
                <a:cs typeface="Calibri"/>
              </a:rPr>
              <a:t>i </a:t>
            </a:r>
            <a:r>
              <a:rPr lang="sv-SE" sz="1600" spc="-10" dirty="0">
                <a:latin typeface="Calibri"/>
                <a:cs typeface="Calibri"/>
              </a:rPr>
              <a:t>källare efter sprickberäkningar och </a:t>
            </a:r>
            <a:r>
              <a:rPr lang="sv-SE" sz="1600" spc="-5" dirty="0">
                <a:latin typeface="Calibri"/>
                <a:cs typeface="Calibri"/>
              </a:rPr>
              <a:t>en </a:t>
            </a:r>
            <a:r>
              <a:rPr lang="sv-SE" sz="1600" spc="-10" dirty="0">
                <a:latin typeface="Calibri"/>
                <a:cs typeface="Calibri"/>
              </a:rPr>
              <a:t>helhetsbild </a:t>
            </a:r>
            <a:r>
              <a:rPr lang="sv-SE" sz="1600" spc="-5" dirty="0">
                <a:latin typeface="Calibri"/>
                <a:cs typeface="Calibri"/>
              </a:rPr>
              <a:t>på </a:t>
            </a:r>
            <a:r>
              <a:rPr lang="sv-SE" sz="1600" spc="-10" dirty="0">
                <a:latin typeface="Calibri"/>
                <a:cs typeface="Calibri"/>
              </a:rPr>
              <a:t>hur  </a:t>
            </a:r>
            <a:r>
              <a:rPr lang="sv-SE" sz="1600" spc="-15" dirty="0">
                <a:latin typeface="Calibri"/>
                <a:cs typeface="Calibri"/>
              </a:rPr>
              <a:t>konstruktionen</a:t>
            </a:r>
            <a:r>
              <a:rPr lang="sv-SE" sz="1600" spc="15" dirty="0">
                <a:latin typeface="Calibri"/>
                <a:cs typeface="Calibri"/>
              </a:rPr>
              <a:t> </a:t>
            </a:r>
            <a:r>
              <a:rPr lang="sv-SE" sz="1600" spc="-45" dirty="0">
                <a:latin typeface="Calibri"/>
                <a:cs typeface="Calibri"/>
              </a:rPr>
              <a:t>mår.</a:t>
            </a:r>
          </a:p>
          <a:p>
            <a:pPr marL="153035" marR="5080">
              <a:lnSpc>
                <a:spcPct val="100000"/>
              </a:lnSpc>
            </a:pPr>
            <a:endParaRPr lang="sv-SE" sz="1600" spc="-45" dirty="0">
              <a:latin typeface="Calibri"/>
              <a:cs typeface="Calibri"/>
            </a:endParaRPr>
          </a:p>
          <a:p>
            <a:pPr marL="153035" marR="5080">
              <a:lnSpc>
                <a:spcPct val="100000"/>
              </a:lnSpc>
            </a:pPr>
            <a:r>
              <a:rPr lang="sv-SE" sz="1600" spc="-45" dirty="0">
                <a:latin typeface="Calibri"/>
                <a:cs typeface="Calibri"/>
              </a:rPr>
              <a:t>Stop i produktion är också en stor risk då det finns berg som behöver sprängas, knäckas eller skäras bort för att få tillgång till ytor för att bygga källaren, detta få det finns verksamhet som tandläkare och förskola precis i närområdet där dessa arbeten skall ske.</a:t>
            </a:r>
          </a:p>
          <a:p>
            <a:pPr marL="153035" marR="5080">
              <a:lnSpc>
                <a:spcPct val="100000"/>
              </a:lnSpc>
            </a:pPr>
            <a:endParaRPr lang="sv-SE" sz="1600" spc="-45" dirty="0">
              <a:latin typeface="Calibri"/>
              <a:cs typeface="Calibri"/>
            </a:endParaRPr>
          </a:p>
          <a:p>
            <a:pPr marL="153035" marR="5080">
              <a:lnSpc>
                <a:spcPct val="100000"/>
              </a:lnSpc>
            </a:pPr>
            <a:r>
              <a:rPr lang="sv-SE" sz="1600" spc="-45" dirty="0">
                <a:latin typeface="Calibri"/>
                <a:cs typeface="Calibri"/>
              </a:rPr>
              <a:t>En risk som finns i projekteringen är att extra bassängen kommer in sent i projekteringen och man får gå tillbaka i den befintliga projekteringen för att fånga upp byggdelar och installationer som skall sammankopplas i resterande investering. </a:t>
            </a:r>
            <a:endParaRPr lang="sv-SE" sz="1600" dirty="0">
              <a:latin typeface="Calibri"/>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LOGOTYPE}">
            <a:extLst>
              <a:ext uri="{FF2B5EF4-FFF2-40B4-BE49-F238E27FC236}">
                <a16:creationId xmlns:a16="http://schemas.microsoft.com/office/drawing/2014/main" id="{E9740C6E-2EEE-47A3-A062-B483F3D2B72A}"/>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16375" y="446700"/>
            <a:ext cx="1114425" cy="381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0668F6A3-FBE5-4E02-A5D3-E06ED53797E5}"/>
              </a:ext>
            </a:extLst>
          </p:cNvPr>
          <p:cNvSpPr txBox="1"/>
          <p:nvPr/>
        </p:nvSpPr>
        <p:spPr>
          <a:xfrm>
            <a:off x="324000" y="385200"/>
            <a:ext cx="5976000" cy="460800"/>
          </a:xfrm>
          <a:prstGeom prst="rect">
            <a:avLst/>
          </a:prstGeom>
          <a:noFill/>
        </p:spPr>
        <p:txBody>
          <a:bodyPr wrap="square" rtlCol="0">
            <a:spAutoFit/>
          </a:bodyPr>
          <a:lstStyle/>
          <a:p>
            <a:r>
              <a:rPr lang="sv-SE" sz="2000">
                <a:solidFill>
                  <a:schemeClr val="bg1">
                    <a:lumMod val="50000"/>
                  </a:schemeClr>
                </a:solidFill>
                <a:latin typeface="Bahnschrift Light" panose="020B0502040204020203" pitchFamily="34" charset="0"/>
              </a:rPr>
              <a:t>Statusrapport</a:t>
            </a:r>
            <a:endParaRPr lang="en-SE" sz="2000">
              <a:solidFill>
                <a:schemeClr val="bg1">
                  <a:lumMod val="50000"/>
                </a:schemeClr>
              </a:solidFill>
              <a:latin typeface="Bahnschrift Light" panose="020B0502040204020203" pitchFamily="34" charset="0"/>
            </a:endParaRPr>
          </a:p>
        </p:txBody>
      </p:sp>
      <p:sp>
        <p:nvSpPr>
          <p:cNvPr id="8" name="TextBox 7">
            <a:extLst>
              <a:ext uri="{FF2B5EF4-FFF2-40B4-BE49-F238E27FC236}">
                <a16:creationId xmlns:a16="http://schemas.microsoft.com/office/drawing/2014/main" id="{9B7F3CC4-9768-461C-918E-D357910442D0}"/>
              </a:ext>
            </a:extLst>
          </p:cNvPr>
          <p:cNvSpPr txBox="1"/>
          <p:nvPr/>
        </p:nvSpPr>
        <p:spPr>
          <a:xfrm>
            <a:off x="457200" y="990600"/>
            <a:ext cx="9237600" cy="707886"/>
          </a:xfrm>
          <a:prstGeom prst="rect">
            <a:avLst/>
          </a:prstGeom>
          <a:noFill/>
        </p:spPr>
        <p:txBody>
          <a:bodyPr wrap="square" rtlCol="0">
            <a:spAutoFit/>
          </a:bodyPr>
          <a:lstStyle/>
          <a:p>
            <a:r>
              <a:rPr lang="en-US" sz="4000">
                <a:latin typeface="Bahnschrift" panose="020B0502040204020203" pitchFamily="34" charset="0"/>
                <a:ea typeface="+mj-ea"/>
                <a:cs typeface="+mj-cs"/>
              </a:rPr>
              <a:t>Ekonomi – Projektkostnad</a:t>
            </a:r>
            <a:endParaRPr lang="sv-SE" sz="4000">
              <a:latin typeface="Bahnschrift" panose="020B0502040204020203" pitchFamily="34" charset="0"/>
              <a:ea typeface="+mj-ea"/>
              <a:cs typeface="+mj-cs"/>
            </a:endParaRPr>
          </a:p>
        </p:txBody>
      </p:sp>
      <p:graphicFrame>
        <p:nvGraphicFramePr>
          <p:cNvPr id="10" name="Table 6" descr="{COST_EFFECT_TABLE}">
            <a:extLst>
              <a:ext uri="{FF2B5EF4-FFF2-40B4-BE49-F238E27FC236}">
                <a16:creationId xmlns:a16="http://schemas.microsoft.com/office/drawing/2014/main" id="{BA874CD7-0AFA-49C0-B253-AB3492A91CDB}"/>
              </a:ext>
            </a:extLst>
          </p:cNvPr>
          <p:cNvGraphicFramePr>
            <a:graphicFrameLocks noGrp="1"/>
          </p:cNvGraphicFramePr>
          <p:nvPr>
            <p:extLst>
              <p:ext uri="{D42A27DB-BD31-4B8C-83A1-F6EECF244321}">
                <p14:modId xmlns:p14="http://schemas.microsoft.com/office/powerpoint/2010/main" val="2066896463"/>
              </p:ext>
            </p:extLst>
          </p:nvPr>
        </p:nvGraphicFramePr>
        <p:xfrm>
          <a:off x="520279" y="1821423"/>
          <a:ext cx="10681121" cy="4786616"/>
        </p:xfrm>
        <a:graphic>
          <a:graphicData uri="http://schemas.openxmlformats.org/drawingml/2006/table">
            <a:tbl>
              <a:tblPr firstRow="1" bandRow="1">
                <a:tableStyleId>{5C22544A-7EE6-4342-B048-85BDC9FD1C3A}</a:tableStyleId>
              </a:tblPr>
              <a:tblGrid>
                <a:gridCol w="3451505">
                  <a:extLst>
                    <a:ext uri="{9D8B030D-6E8A-4147-A177-3AD203B41FA5}">
                      <a16:colId xmlns:a16="http://schemas.microsoft.com/office/drawing/2014/main" val="1219752844"/>
                    </a:ext>
                  </a:extLst>
                </a:gridCol>
                <a:gridCol w="1779614">
                  <a:extLst>
                    <a:ext uri="{9D8B030D-6E8A-4147-A177-3AD203B41FA5}">
                      <a16:colId xmlns:a16="http://schemas.microsoft.com/office/drawing/2014/main" val="2468171833"/>
                    </a:ext>
                  </a:extLst>
                </a:gridCol>
                <a:gridCol w="1459632">
                  <a:extLst>
                    <a:ext uri="{9D8B030D-6E8A-4147-A177-3AD203B41FA5}">
                      <a16:colId xmlns:a16="http://schemas.microsoft.com/office/drawing/2014/main" val="3026749178"/>
                    </a:ext>
                  </a:extLst>
                </a:gridCol>
                <a:gridCol w="1727772">
                  <a:extLst>
                    <a:ext uri="{9D8B030D-6E8A-4147-A177-3AD203B41FA5}">
                      <a16:colId xmlns:a16="http://schemas.microsoft.com/office/drawing/2014/main" val="3776318267"/>
                    </a:ext>
                  </a:extLst>
                </a:gridCol>
                <a:gridCol w="2262598">
                  <a:extLst>
                    <a:ext uri="{9D8B030D-6E8A-4147-A177-3AD203B41FA5}">
                      <a16:colId xmlns:a16="http://schemas.microsoft.com/office/drawing/2014/main" val="3630390433"/>
                    </a:ext>
                  </a:extLst>
                </a:gridCol>
              </a:tblGrid>
              <a:tr h="342024">
                <a:tc>
                  <a:txBody>
                    <a:bodyPr/>
                    <a:lstStyle/>
                    <a:p>
                      <a:endParaRPr lang="en-SE" sz="1400"/>
                    </a:p>
                  </a:txBody>
                  <a:tcPr>
                    <a:solidFill>
                      <a:srgbClr val="595959"/>
                    </a:solidFill>
                  </a:tcPr>
                </a:tc>
                <a:tc>
                  <a:txBody>
                    <a:bodyPr/>
                    <a:lstStyle/>
                    <a:p>
                      <a:r>
                        <a:rPr lang="en-US" sz="1400"/>
                        <a:t>INVESTERING </a:t>
                      </a:r>
                      <a:endParaRPr lang="en-SE" sz="1400"/>
                    </a:p>
                  </a:txBody>
                  <a:tcPr>
                    <a:solidFill>
                      <a:srgbClr val="595959"/>
                    </a:solidFill>
                  </a:tcPr>
                </a:tc>
                <a:tc>
                  <a:txBody>
                    <a:bodyPr/>
                    <a:lstStyle/>
                    <a:p>
                      <a:r>
                        <a:rPr lang="sv-SE" sz="1400"/>
                        <a:t>REINVESTERING</a:t>
                      </a:r>
                      <a:endParaRPr lang="en-SE" sz="1400"/>
                    </a:p>
                  </a:txBody>
                  <a:tcPr>
                    <a:solidFill>
                      <a:srgbClr val="595959"/>
                    </a:solidFill>
                  </a:tcPr>
                </a:tc>
                <a:tc>
                  <a:txBody>
                    <a:bodyPr/>
                    <a:lstStyle/>
                    <a:p>
                      <a:r>
                        <a:rPr lang="sv-SE" sz="1400"/>
                        <a:t>DRIFT</a:t>
                      </a:r>
                      <a:endParaRPr lang="en-SE" sz="1400"/>
                    </a:p>
                  </a:txBody>
                  <a:tcPr>
                    <a:solidFill>
                      <a:srgbClr val="595959"/>
                    </a:solidFill>
                  </a:tcPr>
                </a:tc>
                <a:tc>
                  <a:txBody>
                    <a:bodyPr/>
                    <a:lstStyle/>
                    <a:p>
                      <a:r>
                        <a:rPr lang="en-US" sz="1400"/>
                        <a:t>SUMMA</a:t>
                      </a:r>
                      <a:endParaRPr lang="en-SE" sz="1400"/>
                    </a:p>
                  </a:txBody>
                  <a:tcPr>
                    <a:solidFill>
                      <a:srgbClr val="595959"/>
                    </a:solidFill>
                  </a:tcPr>
                </a:tc>
                <a:extLst>
                  <a:ext uri="{0D108BD9-81ED-4DB2-BD59-A6C34878D82A}">
                    <a16:rowId xmlns:a16="http://schemas.microsoft.com/office/drawing/2014/main" val="1555279360"/>
                  </a:ext>
                </a:extLst>
              </a:tr>
              <a:tr h="265713">
                <a:tc>
                  <a:txBody>
                    <a:bodyPr/>
                    <a:lstStyle/>
                    <a:p>
                      <a:r>
                        <a:rPr lang="sv-SE" sz="1400" dirty="0">
                          <a:latin typeface="Bahnschrift SemiLight" panose="020B0502040204020203" pitchFamily="34" charset="0"/>
                        </a:rPr>
                        <a:t>Projektkostnad</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r>
                        <a:rPr lang="sv-SE" sz="1400" dirty="0"/>
                        <a:t>45 000 000</a:t>
                      </a:r>
                      <a:endParaRPr lang="en-SE" sz="1400" dirty="0"/>
                    </a:p>
                  </a:txBody>
                  <a:tcPr>
                    <a:solidFill>
                      <a:schemeClr val="bg1">
                        <a:lumMod val="95000"/>
                      </a:schemeClr>
                    </a:solidFill>
                  </a:tcPr>
                </a:tc>
                <a:tc>
                  <a:txBody>
                    <a:bodyPr/>
                    <a:lstStyle/>
                    <a:p>
                      <a:pPr marL="0" marR="0" lvl="0" indent="0" algn="r" defTabSz="914400" eaLnBrk="1" fontAlgn="auto" latinLnBrk="0" hangingPunct="1">
                        <a:lnSpc>
                          <a:spcPct val="100000"/>
                        </a:lnSpc>
                        <a:spcBef>
                          <a:spcPts val="0"/>
                        </a:spcBef>
                        <a:spcAft>
                          <a:spcPts val="0"/>
                        </a:spcAft>
                        <a:buClrTx/>
                        <a:buSzTx/>
                        <a:buFontTx/>
                        <a:buNone/>
                        <a:tabLst/>
                        <a:defRPr/>
                      </a:pPr>
                      <a:r>
                        <a:rPr lang="sv-SE" sz="1400" dirty="0"/>
                        <a:t>5 700 000 </a:t>
                      </a: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r>
                        <a:rPr lang="sv-SE" sz="1400" dirty="0"/>
                        <a:t>50700000</a:t>
                      </a:r>
                      <a:endParaRPr lang="en-SE" sz="1400" dirty="0"/>
                    </a:p>
                  </a:txBody>
                  <a:tcPr>
                    <a:solidFill>
                      <a:schemeClr val="bg1">
                        <a:lumMod val="95000"/>
                      </a:schemeClr>
                    </a:solidFill>
                  </a:tcPr>
                </a:tc>
                <a:extLst>
                  <a:ext uri="{0D108BD9-81ED-4DB2-BD59-A6C34878D82A}">
                    <a16:rowId xmlns:a16="http://schemas.microsoft.com/office/drawing/2014/main" val="1022564126"/>
                  </a:ext>
                </a:extLst>
              </a:tr>
              <a:tr h="451712">
                <a:tc>
                  <a:txBody>
                    <a:bodyPr/>
                    <a:lstStyle/>
                    <a:p>
                      <a:r>
                        <a:rPr lang="sv-SE" sz="1400">
                          <a:latin typeface="Bahnschrift SemiLight" panose="020B0502040204020203" pitchFamily="34" charset="0"/>
                        </a:rPr>
                        <a:t>Rivning</a:t>
                      </a:r>
                      <a:endParaRPr lang="en-SE" sz="1400">
                        <a:latin typeface="Bahnschrift SemiLight" panose="020B0502040204020203" pitchFamily="34" charset="0"/>
                      </a:endParaRPr>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marL="0" marR="0" lvl="0" indent="0" algn="r" defTabSz="914400" eaLnBrk="1" fontAlgn="auto" latinLnBrk="0" hangingPunct="1">
                        <a:lnSpc>
                          <a:spcPct val="100000"/>
                        </a:lnSpc>
                        <a:spcBef>
                          <a:spcPts val="0"/>
                        </a:spcBef>
                        <a:spcAft>
                          <a:spcPts val="0"/>
                        </a:spcAft>
                        <a:buClrTx/>
                        <a:buSzTx/>
                        <a:buFontTx/>
                        <a:buNone/>
                        <a:tabLst/>
                        <a:defRPr/>
                      </a:pPr>
                      <a:endParaRPr lang="en-SE" sz="1400" dirty="0"/>
                    </a:p>
                  </a:txBody>
                  <a:tcPr>
                    <a:solidFill>
                      <a:schemeClr val="bg1">
                        <a:lumMod val="95000"/>
                      </a:schemeClr>
                    </a:solidFill>
                  </a:tcPr>
                </a:tc>
                <a:tc>
                  <a:txBody>
                    <a:bodyPr/>
                    <a:lstStyle/>
                    <a:p>
                      <a:pPr marL="0" marR="0" lvl="0" indent="0" algn="r" defTabSz="914400" eaLnBrk="1" fontAlgn="auto" latinLnBrk="0" hangingPunct="1">
                        <a:lnSpc>
                          <a:spcPct val="100000"/>
                        </a:lnSpc>
                        <a:spcBef>
                          <a:spcPts val="0"/>
                        </a:spcBef>
                        <a:spcAft>
                          <a:spcPts val="0"/>
                        </a:spcAft>
                        <a:buClrTx/>
                        <a:buSzTx/>
                        <a:buFontTx/>
                        <a:buNone/>
                        <a:tabLst/>
                        <a:defRPr/>
                      </a:pPr>
                      <a:r>
                        <a:rPr lang="sv-SE" sz="1400"/>
                        <a:t>500 000</a:t>
                      </a:r>
                      <a:endParaRPr lang="sv-SE" sz="1400" dirty="0"/>
                    </a:p>
                  </a:txBody>
                  <a:tcPr>
                    <a:solidFill>
                      <a:schemeClr val="bg1">
                        <a:lumMod val="95000"/>
                      </a:schemeClr>
                    </a:solidFill>
                  </a:tcPr>
                </a:tc>
                <a:tc>
                  <a:txBody>
                    <a:bodyPr/>
                    <a:lstStyle/>
                    <a:p>
                      <a:pPr algn="r"/>
                      <a:r>
                        <a:rPr lang="sv-SE" sz="1400" dirty="0"/>
                        <a:t>500 000</a:t>
                      </a:r>
                      <a:endParaRPr lang="en-SE" sz="1400" dirty="0"/>
                    </a:p>
                  </a:txBody>
                  <a:tcPr>
                    <a:solidFill>
                      <a:schemeClr val="bg1">
                        <a:lumMod val="95000"/>
                      </a:schemeClr>
                    </a:solidFill>
                  </a:tcPr>
                </a:tc>
                <a:extLst>
                  <a:ext uri="{0D108BD9-81ED-4DB2-BD59-A6C34878D82A}">
                    <a16:rowId xmlns:a16="http://schemas.microsoft.com/office/drawing/2014/main" val="180311019"/>
                  </a:ext>
                </a:extLst>
              </a:tr>
              <a:tr h="451712">
                <a:tc>
                  <a:txBody>
                    <a:bodyPr/>
                    <a:lstStyle/>
                    <a:p>
                      <a:r>
                        <a:rPr lang="sv-SE" sz="1400" dirty="0">
                          <a:latin typeface="Bahnschrift SemiLight" panose="020B0502040204020203" pitchFamily="34" charset="0"/>
                        </a:rPr>
                        <a:t>Utrangering</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marL="0" marR="0" lvl="0" indent="0" algn="r" defTabSz="914400" eaLnBrk="1" fontAlgn="auto" latinLnBrk="0" hangingPunct="1">
                        <a:lnSpc>
                          <a:spcPct val="100000"/>
                        </a:lnSpc>
                        <a:spcBef>
                          <a:spcPts val="0"/>
                        </a:spcBef>
                        <a:spcAft>
                          <a:spcPts val="0"/>
                        </a:spcAft>
                        <a:buClrTx/>
                        <a:buSzTx/>
                        <a:buFontTx/>
                        <a:buNone/>
                        <a:tabLst/>
                        <a:defRPr/>
                      </a:pPr>
                      <a:r>
                        <a:rPr lang="sv-SE" sz="1400" dirty="0"/>
                        <a:t>1 480 000 Reinvestering</a:t>
                      </a:r>
                      <a:endParaRPr lang="en-SE" sz="1400" dirty="0"/>
                    </a:p>
                  </a:txBody>
                  <a:tcPr>
                    <a:solidFill>
                      <a:schemeClr val="bg1">
                        <a:lumMod val="95000"/>
                      </a:schemeClr>
                    </a:solidFill>
                  </a:tcPr>
                </a:tc>
                <a:tc>
                  <a:txBody>
                    <a:bodyPr/>
                    <a:lstStyle/>
                    <a:p>
                      <a:pPr algn="r"/>
                      <a:r>
                        <a:rPr lang="sv-SE" sz="1400" dirty="0"/>
                        <a:t>1 480 000</a:t>
                      </a:r>
                      <a:endParaRPr lang="en-SE" sz="1400" dirty="0"/>
                    </a:p>
                  </a:txBody>
                  <a:tcPr>
                    <a:solidFill>
                      <a:schemeClr val="bg1">
                        <a:lumMod val="95000"/>
                      </a:schemeClr>
                    </a:solidFill>
                  </a:tcPr>
                </a:tc>
                <a:extLst>
                  <a:ext uri="{0D108BD9-81ED-4DB2-BD59-A6C34878D82A}">
                    <a16:rowId xmlns:a16="http://schemas.microsoft.com/office/drawing/2014/main" val="3987256310"/>
                  </a:ext>
                </a:extLst>
              </a:tr>
              <a:tr h="265713">
                <a:tc>
                  <a:txBody>
                    <a:bodyPr/>
                    <a:lstStyle/>
                    <a:p>
                      <a:r>
                        <a:rPr lang="sv-SE" sz="1400" dirty="0">
                          <a:latin typeface="Bahnschrift SemiLight" panose="020B0502040204020203" pitchFamily="34" charset="0"/>
                        </a:rPr>
                        <a:t>Evakuering</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2291584836"/>
                  </a:ext>
                </a:extLst>
              </a:tr>
              <a:tr h="265713">
                <a:tc>
                  <a:txBody>
                    <a:bodyPr/>
                    <a:lstStyle/>
                    <a:p>
                      <a:r>
                        <a:rPr lang="sv-SE" sz="1400" dirty="0">
                          <a:latin typeface="Bahnschrift SemiLight" panose="020B0502040204020203" pitchFamily="34" charset="0"/>
                        </a:rPr>
                        <a:t>Solceller</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3257162400"/>
                  </a:ext>
                </a:extLst>
              </a:tr>
              <a:tr h="265713">
                <a:tc>
                  <a:txBody>
                    <a:bodyPr/>
                    <a:lstStyle/>
                    <a:p>
                      <a:r>
                        <a:rPr lang="sv-SE" sz="1400" dirty="0">
                          <a:latin typeface="Bahnschrift SemiLight" panose="020B0502040204020203" pitchFamily="34" charset="0"/>
                        </a:rPr>
                        <a:t>Kunduppdrag</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3324345309"/>
                  </a:ext>
                </a:extLst>
              </a:tr>
              <a:tr h="265713">
                <a:tc>
                  <a:txBody>
                    <a:bodyPr/>
                    <a:lstStyle/>
                    <a:p>
                      <a:r>
                        <a:rPr lang="sv-SE" sz="1400" dirty="0">
                          <a:latin typeface="Bahnschrift SemiLight" panose="020B0502040204020203" pitchFamily="34" charset="0"/>
                        </a:rPr>
                        <a:t>Tilläggsavtal</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461183681"/>
                  </a:ext>
                </a:extLst>
              </a:tr>
              <a:tr h="451712">
                <a:tc>
                  <a:txBody>
                    <a:bodyPr/>
                    <a:lstStyle/>
                    <a:p>
                      <a:r>
                        <a:rPr lang="sv-SE" sz="1400" dirty="0">
                          <a:latin typeface="Bahnschrift SemiLight" panose="020B0502040204020203" pitchFamily="34" charset="0"/>
                        </a:rPr>
                        <a:t>Investering från annan förvaltning i staden (FK)</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4008985037"/>
                  </a:ext>
                </a:extLst>
              </a:tr>
              <a:tr h="2657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a:latin typeface="Bahnschrift SemiLight" panose="020B0502040204020203" pitchFamily="34" charset="0"/>
                        </a:rPr>
                        <a:t>SUMMA</a:t>
                      </a:r>
                      <a:endParaRPr lang="en-SE" sz="1400" b="1">
                        <a:latin typeface="Bahnschrift SemiLight" panose="020B0502040204020203" pitchFamily="34" charset="0"/>
                      </a:endParaRPr>
                    </a:p>
                  </a:txBody>
                  <a:tcPr>
                    <a:solidFill>
                      <a:schemeClr val="bg1">
                        <a:lumMod val="85000"/>
                      </a:schemeClr>
                    </a:solidFill>
                  </a:tcPr>
                </a:tc>
                <a:tc>
                  <a:txBody>
                    <a:bodyPr/>
                    <a:lstStyle/>
                    <a:p>
                      <a:pPr marL="0" marR="0" lvl="0" indent="0" algn="r" defTabSz="914400" eaLnBrk="1" fontAlgn="auto" latinLnBrk="0" hangingPunct="1">
                        <a:lnSpc>
                          <a:spcPct val="100000"/>
                        </a:lnSpc>
                        <a:spcBef>
                          <a:spcPts val="0"/>
                        </a:spcBef>
                        <a:spcAft>
                          <a:spcPts val="0"/>
                        </a:spcAft>
                        <a:buClrTx/>
                        <a:buSzTx/>
                        <a:buFontTx/>
                        <a:buNone/>
                        <a:tabLst/>
                        <a:defRPr/>
                      </a:pPr>
                      <a:r>
                        <a:rPr lang="sv-SE" sz="1400" dirty="0"/>
                        <a:t>45000000</a:t>
                      </a:r>
                      <a:endParaRPr lang="en-SE" sz="1400" dirty="0"/>
                    </a:p>
                  </a:txBody>
                  <a:tcPr>
                    <a:solidFill>
                      <a:schemeClr val="bg1">
                        <a:lumMod val="85000"/>
                      </a:schemeClr>
                    </a:solidFill>
                  </a:tcPr>
                </a:tc>
                <a:tc>
                  <a:txBody>
                    <a:bodyPr/>
                    <a:lstStyle/>
                    <a:p>
                      <a:pPr marL="0" marR="0" lvl="0" indent="0" algn="r" defTabSz="914400" eaLnBrk="1" fontAlgn="auto" latinLnBrk="0" hangingPunct="1">
                        <a:lnSpc>
                          <a:spcPct val="100000"/>
                        </a:lnSpc>
                        <a:spcBef>
                          <a:spcPts val="0"/>
                        </a:spcBef>
                        <a:spcAft>
                          <a:spcPts val="0"/>
                        </a:spcAft>
                        <a:buClrTx/>
                        <a:buSzTx/>
                        <a:buFontTx/>
                        <a:buNone/>
                        <a:tabLst/>
                        <a:defRPr/>
                      </a:pPr>
                      <a:r>
                        <a:rPr lang="sv-SE" sz="1400" dirty="0"/>
                        <a:t>5700000</a:t>
                      </a:r>
                      <a:endParaRPr lang="en-SE" sz="1400" dirty="0"/>
                    </a:p>
                  </a:txBody>
                  <a:tcPr>
                    <a:solidFill>
                      <a:schemeClr val="bg1">
                        <a:lumMod val="85000"/>
                      </a:schemeClr>
                    </a:solidFill>
                  </a:tcPr>
                </a:tc>
                <a:tc>
                  <a:txBody>
                    <a:bodyPr/>
                    <a:lstStyle/>
                    <a:p>
                      <a:pPr marL="0" marR="0" lvl="0" indent="0" algn="r" defTabSz="914400" eaLnBrk="1" fontAlgn="auto" latinLnBrk="0" hangingPunct="1">
                        <a:lnSpc>
                          <a:spcPct val="100000"/>
                        </a:lnSpc>
                        <a:spcBef>
                          <a:spcPts val="0"/>
                        </a:spcBef>
                        <a:spcAft>
                          <a:spcPts val="0"/>
                        </a:spcAft>
                        <a:buClrTx/>
                        <a:buSzTx/>
                        <a:buFontTx/>
                        <a:buNone/>
                        <a:tabLst/>
                        <a:defRPr/>
                      </a:pPr>
                      <a:r>
                        <a:rPr lang="sv-SE" sz="1400" dirty="0"/>
                        <a:t>1 980 000</a:t>
                      </a:r>
                      <a:endParaRPr lang="en-SE" sz="1400" dirty="0"/>
                    </a:p>
                  </a:txBody>
                  <a:tcPr>
                    <a:solidFill>
                      <a:schemeClr val="bg1">
                        <a:lumMod val="85000"/>
                      </a:schemeClr>
                    </a:solidFill>
                  </a:tcPr>
                </a:tc>
                <a:tc>
                  <a:txBody>
                    <a:bodyPr/>
                    <a:lstStyle/>
                    <a:p>
                      <a:pPr marL="0" marR="0" lvl="0" indent="0" algn="r" defTabSz="914400" eaLnBrk="1" fontAlgn="auto" latinLnBrk="0" hangingPunct="1">
                        <a:lnSpc>
                          <a:spcPct val="100000"/>
                        </a:lnSpc>
                        <a:spcBef>
                          <a:spcPts val="0"/>
                        </a:spcBef>
                        <a:spcAft>
                          <a:spcPts val="0"/>
                        </a:spcAft>
                        <a:buClrTx/>
                        <a:buSzTx/>
                        <a:buFontTx/>
                        <a:buNone/>
                        <a:tabLst/>
                        <a:defRPr/>
                      </a:pPr>
                      <a:r>
                        <a:rPr lang="sv-SE" sz="1400" dirty="0"/>
                        <a:t>53680000</a:t>
                      </a:r>
                      <a:endParaRPr lang="en-SE" sz="1400" dirty="0"/>
                    </a:p>
                  </a:txBody>
                  <a:tcPr>
                    <a:solidFill>
                      <a:schemeClr val="bg1">
                        <a:lumMod val="85000"/>
                      </a:schemeClr>
                    </a:solidFill>
                  </a:tcPr>
                </a:tc>
                <a:extLst>
                  <a:ext uri="{0D108BD9-81ED-4DB2-BD59-A6C34878D82A}">
                    <a16:rowId xmlns:a16="http://schemas.microsoft.com/office/drawing/2014/main" val="1114604780"/>
                  </a:ext>
                </a:extLst>
              </a:tr>
              <a:tr h="265713">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SE" sz="1400" b="1" dirty="0">
                        <a:latin typeface="Bahnschrift SemiLight" panose="020B0502040204020203" pitchFamily="34" charset="0"/>
                      </a:endParaRPr>
                    </a:p>
                  </a:txBody>
                  <a:tcPr>
                    <a:solidFill>
                      <a:schemeClr val="bg1">
                        <a:lumMod val="95000"/>
                      </a:schemeClr>
                    </a:solidFill>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pPr algn="r"/>
                      <a:endParaRPr lang="en-SE" sz="1600" b="1"/>
                    </a:p>
                  </a:txBody>
                  <a:tcPr>
                    <a:solidFill>
                      <a:schemeClr val="bg1">
                        <a:lumMod val="95000"/>
                      </a:schemeClr>
                    </a:solidFill>
                  </a:tcPr>
                </a:tc>
                <a:extLst>
                  <a:ext uri="{0D108BD9-81ED-4DB2-BD59-A6C34878D82A}">
                    <a16:rowId xmlns:a16="http://schemas.microsoft.com/office/drawing/2014/main" val="476645641"/>
                  </a:ext>
                </a:extLst>
              </a:tr>
              <a:tr h="2657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b="0" dirty="0" err="1">
                          <a:latin typeface="Bahnschrift SemiLight" panose="020B0502040204020203" pitchFamily="34" charset="0"/>
                        </a:rPr>
                        <a:t>Beslnvesteringsram</a:t>
                      </a:r>
                      <a:endParaRPr lang="en-SE" sz="1400" b="0" dirty="0">
                        <a:latin typeface="Bahnschrift SemiLight" panose="020B0502040204020203" pitchFamily="34" charset="0"/>
                      </a:endParaRPr>
                    </a:p>
                  </a:txBody>
                  <a:tcPr>
                    <a:solidFill>
                      <a:schemeClr val="accent3">
                        <a:lumMod val="20000"/>
                        <a:lumOff val="80000"/>
                      </a:schemeClr>
                    </a:solidFill>
                  </a:tcPr>
                </a:tc>
                <a:tc>
                  <a:txBody>
                    <a:bodyPr/>
                    <a:lstStyle/>
                    <a:p>
                      <a:pPr algn="r"/>
                      <a:endParaRPr lang="en-SE" sz="1400" b="1"/>
                    </a:p>
                  </a:txBody>
                  <a:tcPr>
                    <a:solidFill>
                      <a:schemeClr val="accent3">
                        <a:lumMod val="20000"/>
                        <a:lumOff val="80000"/>
                      </a:schemeClr>
                    </a:solidFill>
                  </a:tcPr>
                </a:tc>
                <a:tc>
                  <a:txBody>
                    <a:bodyPr/>
                    <a:lstStyle/>
                    <a:p>
                      <a:pPr algn="r"/>
                      <a:endParaRPr lang="en-SE" sz="1400" b="1"/>
                    </a:p>
                  </a:txBody>
                  <a:tcPr>
                    <a:solidFill>
                      <a:schemeClr val="accent3">
                        <a:lumMod val="20000"/>
                        <a:lumOff val="80000"/>
                      </a:schemeClr>
                    </a:solidFill>
                  </a:tcPr>
                </a:tc>
                <a:tc>
                  <a:txBody>
                    <a:bodyPr/>
                    <a:lstStyle/>
                    <a:p>
                      <a:pPr algn="r"/>
                      <a:endParaRPr lang="en-SE" sz="1400" b="1"/>
                    </a:p>
                  </a:txBody>
                  <a:tcPr>
                    <a:solidFill>
                      <a:schemeClr val="accent3">
                        <a:lumMod val="20000"/>
                        <a:lumOff val="80000"/>
                      </a:schemeClr>
                    </a:solidFill>
                  </a:tcPr>
                </a:tc>
                <a:tc>
                  <a:txBody>
                    <a:bodyPr/>
                    <a:lstStyle/>
                    <a:p>
                      <a:pPr algn="r"/>
                      <a:endParaRPr lang="en-SE" sz="1400" b="1"/>
                    </a:p>
                  </a:txBody>
                  <a:tcPr>
                    <a:solidFill>
                      <a:schemeClr val="accent3">
                        <a:lumMod val="20000"/>
                        <a:lumOff val="80000"/>
                      </a:schemeClr>
                    </a:solidFill>
                  </a:tcPr>
                </a:tc>
                <a:extLst>
                  <a:ext uri="{0D108BD9-81ED-4DB2-BD59-A6C34878D82A}">
                    <a16:rowId xmlns:a16="http://schemas.microsoft.com/office/drawing/2014/main" val="2591048599"/>
                  </a:ext>
                </a:extLst>
              </a:tr>
              <a:tr h="4517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b="0">
                          <a:latin typeface="Bahnschrift SemiLight" panose="020B0502040204020203" pitchFamily="34" charset="0"/>
                        </a:rPr>
                        <a:t>Differens investeringsram och presenterad projektkostnad</a:t>
                      </a:r>
                      <a:endParaRPr lang="en-SE" sz="1400" b="0">
                        <a:latin typeface="Bahnschrift SemiLight" panose="020B0502040204020203" pitchFamily="34" charset="0"/>
                      </a:endParaRPr>
                    </a:p>
                  </a:txBody>
                  <a:tcPr>
                    <a:solidFill>
                      <a:schemeClr val="accent3">
                        <a:lumMod val="20000"/>
                        <a:lumOff val="80000"/>
                      </a:schemeClr>
                    </a:solidFill>
                  </a:tcPr>
                </a:tc>
                <a:tc>
                  <a:txBody>
                    <a:bodyPr/>
                    <a:lstStyle/>
                    <a:p>
                      <a:pPr algn="r"/>
                      <a:endParaRPr lang="en-SE" sz="1400" b="1"/>
                    </a:p>
                  </a:txBody>
                  <a:tcPr>
                    <a:solidFill>
                      <a:schemeClr val="accent3">
                        <a:lumMod val="20000"/>
                        <a:lumOff val="80000"/>
                      </a:schemeClr>
                    </a:solidFill>
                  </a:tcPr>
                </a:tc>
                <a:tc>
                  <a:txBody>
                    <a:bodyPr/>
                    <a:lstStyle/>
                    <a:p>
                      <a:pPr algn="r"/>
                      <a:endParaRPr lang="en-SE" sz="1400" b="1"/>
                    </a:p>
                  </a:txBody>
                  <a:tcPr>
                    <a:solidFill>
                      <a:schemeClr val="accent3">
                        <a:lumMod val="20000"/>
                        <a:lumOff val="80000"/>
                      </a:schemeClr>
                    </a:solidFill>
                  </a:tcPr>
                </a:tc>
                <a:tc>
                  <a:txBody>
                    <a:bodyPr/>
                    <a:lstStyle/>
                    <a:p>
                      <a:pPr algn="r"/>
                      <a:endParaRPr lang="en-SE" sz="1400" b="1"/>
                    </a:p>
                  </a:txBody>
                  <a:tcPr>
                    <a:solidFill>
                      <a:schemeClr val="accent3">
                        <a:lumMod val="20000"/>
                        <a:lumOff val="80000"/>
                      </a:schemeClr>
                    </a:solidFill>
                  </a:tcPr>
                </a:tc>
                <a:tc>
                  <a:txBody>
                    <a:bodyPr/>
                    <a:lstStyle/>
                    <a:p>
                      <a:pPr algn="r"/>
                      <a:endParaRPr lang="en-SE" sz="1400" b="1" dirty="0"/>
                    </a:p>
                  </a:txBody>
                  <a:tcPr>
                    <a:solidFill>
                      <a:schemeClr val="accent3">
                        <a:lumMod val="20000"/>
                        <a:lumOff val="80000"/>
                      </a:schemeClr>
                    </a:solidFill>
                  </a:tcPr>
                </a:tc>
                <a:extLst>
                  <a:ext uri="{0D108BD9-81ED-4DB2-BD59-A6C34878D82A}">
                    <a16:rowId xmlns:a16="http://schemas.microsoft.com/office/drawing/2014/main" val="1429802028"/>
                  </a:ext>
                </a:extLst>
              </a:tr>
            </a:tbl>
          </a:graphicData>
        </a:graphic>
      </p:graphicFrame>
    </p:spTree>
    <p:extLst>
      <p:ext uri="{BB962C8B-B14F-4D97-AF65-F5344CB8AC3E}">
        <p14:creationId xmlns:p14="http://schemas.microsoft.com/office/powerpoint/2010/main" val="3204485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descr="{COST_EFFECT_TABLE}">
            <a:extLst>
              <a:ext uri="{FF2B5EF4-FFF2-40B4-BE49-F238E27FC236}">
                <a16:creationId xmlns:a16="http://schemas.microsoft.com/office/drawing/2014/main" id="{B45E4567-6F96-4E5D-ACC4-596DAD1266C9}"/>
              </a:ext>
            </a:extLst>
          </p:cNvPr>
          <p:cNvGraphicFramePr>
            <a:graphicFrameLocks noGrp="1"/>
          </p:cNvGraphicFramePr>
          <p:nvPr>
            <p:extLst>
              <p:ext uri="{D42A27DB-BD31-4B8C-83A1-F6EECF244321}">
                <p14:modId xmlns:p14="http://schemas.microsoft.com/office/powerpoint/2010/main" val="702703541"/>
              </p:ext>
            </p:extLst>
          </p:nvPr>
        </p:nvGraphicFramePr>
        <p:xfrm>
          <a:off x="520278" y="1851767"/>
          <a:ext cx="10800864" cy="4199037"/>
        </p:xfrm>
        <a:graphic>
          <a:graphicData uri="http://schemas.openxmlformats.org/drawingml/2006/table">
            <a:tbl>
              <a:tblPr firstRow="1" bandRow="1">
                <a:tableStyleId>{5C22544A-7EE6-4342-B048-85BDC9FD1C3A}</a:tableStyleId>
              </a:tblPr>
              <a:tblGrid>
                <a:gridCol w="3060497">
                  <a:extLst>
                    <a:ext uri="{9D8B030D-6E8A-4147-A177-3AD203B41FA5}">
                      <a16:colId xmlns:a16="http://schemas.microsoft.com/office/drawing/2014/main" val="1219752844"/>
                    </a:ext>
                  </a:extLst>
                </a:gridCol>
                <a:gridCol w="2339935">
                  <a:extLst>
                    <a:ext uri="{9D8B030D-6E8A-4147-A177-3AD203B41FA5}">
                      <a16:colId xmlns:a16="http://schemas.microsoft.com/office/drawing/2014/main" val="1853290697"/>
                    </a:ext>
                  </a:extLst>
                </a:gridCol>
                <a:gridCol w="2700216">
                  <a:extLst>
                    <a:ext uri="{9D8B030D-6E8A-4147-A177-3AD203B41FA5}">
                      <a16:colId xmlns:a16="http://schemas.microsoft.com/office/drawing/2014/main" val="1325686286"/>
                    </a:ext>
                  </a:extLst>
                </a:gridCol>
                <a:gridCol w="2700216">
                  <a:extLst>
                    <a:ext uri="{9D8B030D-6E8A-4147-A177-3AD203B41FA5}">
                      <a16:colId xmlns:a16="http://schemas.microsoft.com/office/drawing/2014/main" val="3630390433"/>
                    </a:ext>
                  </a:extLst>
                </a:gridCol>
              </a:tblGrid>
              <a:tr h="408909">
                <a:tc>
                  <a:txBody>
                    <a:bodyPr/>
                    <a:lstStyle/>
                    <a:p>
                      <a:endParaRPr lang="en-SE" sz="1400" dirty="0"/>
                    </a:p>
                  </a:txBody>
                  <a:tcPr>
                    <a:solidFill>
                      <a:srgbClr val="595959"/>
                    </a:solidFill>
                  </a:tcPr>
                </a:tc>
                <a:tc>
                  <a:txBody>
                    <a:bodyPr/>
                    <a:lstStyle/>
                    <a:p>
                      <a:r>
                        <a:rPr lang="en-US" sz="1400" dirty="0"/>
                        <a:t>Kostnad</a:t>
                      </a:r>
                      <a:endParaRPr lang="en-SE" sz="1400" dirty="0"/>
                    </a:p>
                  </a:txBody>
                  <a:tcPr>
                    <a:solidFill>
                      <a:srgbClr val="595959"/>
                    </a:solidFill>
                  </a:tcPr>
                </a:tc>
                <a:tc>
                  <a:txBody>
                    <a:bodyPr/>
                    <a:lstStyle/>
                    <a:p>
                      <a:r>
                        <a:rPr lang="sv-SE" sz="1400"/>
                        <a:t>Kostnad per LOA</a:t>
                      </a:r>
                      <a:endParaRPr lang="en-SE" sz="1400"/>
                    </a:p>
                  </a:txBody>
                  <a:tcPr>
                    <a:solidFill>
                      <a:srgbClr val="595959"/>
                    </a:solidFill>
                  </a:tcPr>
                </a:tc>
                <a:tc>
                  <a:txBody>
                    <a:bodyPr/>
                    <a:lstStyle/>
                    <a:p>
                      <a:r>
                        <a:rPr lang="sv-SE" sz="1400"/>
                        <a:t>Kostnad per BTA</a:t>
                      </a:r>
                      <a:endParaRPr lang="en-SE" sz="1400"/>
                    </a:p>
                  </a:txBody>
                  <a:tcPr>
                    <a:solidFill>
                      <a:srgbClr val="595959"/>
                    </a:solidFill>
                  </a:tcPr>
                </a:tc>
                <a:extLst>
                  <a:ext uri="{0D108BD9-81ED-4DB2-BD59-A6C34878D82A}">
                    <a16:rowId xmlns:a16="http://schemas.microsoft.com/office/drawing/2014/main" val="1555279360"/>
                  </a:ext>
                </a:extLst>
              </a:tr>
              <a:tr h="408996">
                <a:tc>
                  <a:txBody>
                    <a:bodyPr/>
                    <a:lstStyle/>
                    <a:p>
                      <a:r>
                        <a:rPr lang="sv-SE" sz="1400" dirty="0">
                          <a:latin typeface="Bahnschrift SemiLight" panose="020B0502040204020203" pitchFamily="34" charset="0"/>
                        </a:rPr>
                        <a:t>Projektkostnad Investering</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r>
                        <a:rPr lang="sv-SE" sz="1400" dirty="0"/>
                        <a:t>45 000 000</a:t>
                      </a:r>
                      <a:endParaRPr lang="en-SE" sz="1400" dirty="0"/>
                    </a:p>
                  </a:txBody>
                  <a:tcPr>
                    <a:solidFill>
                      <a:schemeClr val="bg1">
                        <a:lumMod val="95000"/>
                      </a:schemeClr>
                    </a:solidFill>
                  </a:tcPr>
                </a:tc>
                <a:tc>
                  <a:txBody>
                    <a:bodyPr/>
                    <a:lstStyle/>
                    <a:p>
                      <a:pPr algn="r"/>
                      <a:r>
                        <a:rPr lang="sv-SE" sz="1400" dirty="0"/>
                        <a:t>70 000</a:t>
                      </a:r>
                      <a:endParaRPr lang="en-SE" sz="1400" dirty="0"/>
                    </a:p>
                  </a:txBody>
                  <a:tcPr>
                    <a:solidFill>
                      <a:schemeClr val="bg1">
                        <a:lumMod val="95000"/>
                      </a:schemeClr>
                    </a:solidFill>
                  </a:tcPr>
                </a:tc>
                <a:tc>
                  <a:txBody>
                    <a:bodyPr/>
                    <a:lstStyle/>
                    <a:p>
                      <a:pPr algn="r"/>
                      <a:r>
                        <a:rPr lang="sv-SE" sz="1400" dirty="0"/>
                        <a:t>60 000</a:t>
                      </a:r>
                      <a:endParaRPr lang="en-SE" sz="1400" dirty="0"/>
                    </a:p>
                  </a:txBody>
                  <a:tcPr>
                    <a:solidFill>
                      <a:schemeClr val="bg1">
                        <a:lumMod val="95000"/>
                      </a:schemeClr>
                    </a:solidFill>
                  </a:tcPr>
                </a:tc>
                <a:extLst>
                  <a:ext uri="{0D108BD9-81ED-4DB2-BD59-A6C34878D82A}">
                    <a16:rowId xmlns:a16="http://schemas.microsoft.com/office/drawing/2014/main" val="1993233639"/>
                  </a:ext>
                </a:extLst>
              </a:tr>
              <a:tr h="408996">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sv-SE" sz="1400" dirty="0">
                          <a:latin typeface="Bahnschrift SemiLight" panose="020B0502040204020203" pitchFamily="34" charset="0"/>
                        </a:rPr>
                        <a:t>Projektkostnad Reinvestering</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180311019"/>
                  </a:ext>
                </a:extLst>
              </a:tr>
              <a:tr h="408996">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sv-SE" sz="1400" dirty="0">
                          <a:latin typeface="Bahnschrift SemiLight" panose="020B0502040204020203" pitchFamily="34" charset="0"/>
                        </a:rPr>
                        <a:t>Rivning</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r>
                        <a:rPr lang="sv-SE" sz="1400" dirty="0"/>
                        <a:t>500 000</a:t>
                      </a: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3987256310"/>
                  </a:ext>
                </a:extLst>
              </a:tr>
              <a:tr h="408996">
                <a:tc>
                  <a:txBody>
                    <a:bodyPr/>
                    <a:lstStyle/>
                    <a:p>
                      <a:r>
                        <a:rPr lang="sv-SE" sz="1400" dirty="0">
                          <a:latin typeface="Bahnschrift SemiLight" panose="020B0502040204020203" pitchFamily="34" charset="0"/>
                        </a:rPr>
                        <a:t>Utrangering</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r>
                        <a:rPr lang="sv-SE" sz="1400" dirty="0"/>
                        <a:t>1 450 000</a:t>
                      </a: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2291584836"/>
                  </a:ext>
                </a:extLst>
              </a:tr>
              <a:tr h="408996">
                <a:tc>
                  <a:txBody>
                    <a:bodyPr/>
                    <a:lstStyle/>
                    <a:p>
                      <a:r>
                        <a:rPr lang="sv-SE" sz="1400">
                          <a:latin typeface="Bahnschrift SemiLight" panose="020B0502040204020203" pitchFamily="34" charset="0"/>
                        </a:rPr>
                        <a:t>Solceller</a:t>
                      </a:r>
                      <a:endParaRPr lang="en-SE" sz="1400">
                        <a:latin typeface="Bahnschrift SemiLight" panose="020B0502040204020203" pitchFamily="34" charset="0"/>
                      </a:endParaRPr>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1230255934"/>
                  </a:ext>
                </a:extLst>
              </a:tr>
              <a:tr h="408996">
                <a:tc>
                  <a:txBody>
                    <a:bodyPr/>
                    <a:lstStyle/>
                    <a:p>
                      <a:r>
                        <a:rPr lang="sv-SE" sz="1400">
                          <a:latin typeface="Bahnschrift SemiLight" panose="020B0502040204020203" pitchFamily="34" charset="0"/>
                        </a:rPr>
                        <a:t>Kunduppdrag</a:t>
                      </a:r>
                      <a:endParaRPr lang="en-SE" sz="1400">
                        <a:latin typeface="Bahnschrift SemiLight" panose="020B0502040204020203" pitchFamily="34" charset="0"/>
                      </a:endParaRPr>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3324345309"/>
                  </a:ext>
                </a:extLst>
              </a:tr>
              <a:tr h="408996">
                <a:tc>
                  <a:txBody>
                    <a:bodyPr/>
                    <a:lstStyle/>
                    <a:p>
                      <a:r>
                        <a:rPr lang="sv-SE" sz="1400">
                          <a:latin typeface="Bahnschrift SemiLight" panose="020B0502040204020203" pitchFamily="34" charset="0"/>
                        </a:rPr>
                        <a:t>Tilläggsavtal</a:t>
                      </a:r>
                      <a:endParaRPr lang="en-SE" sz="1400">
                        <a:latin typeface="Bahnschrift SemiLight" panose="020B0502040204020203" pitchFamily="34" charset="0"/>
                      </a:endParaRPr>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461183681"/>
                  </a:ext>
                </a:extLst>
              </a:tr>
              <a:tr h="484362">
                <a:tc>
                  <a:txBody>
                    <a:bodyPr/>
                    <a:lstStyle/>
                    <a:p>
                      <a:r>
                        <a:rPr lang="sv-SE" sz="1400">
                          <a:latin typeface="Bahnschrift SemiLight" panose="020B0502040204020203" pitchFamily="34" charset="0"/>
                        </a:rPr>
                        <a:t>Investering från annan förvaltning i staden (FK)</a:t>
                      </a:r>
                      <a:endParaRPr lang="en-SE" sz="1400">
                        <a:latin typeface="Bahnschrift SemiLight" panose="020B0502040204020203" pitchFamily="34" charset="0"/>
                      </a:endParaRPr>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4008985037"/>
                  </a:ext>
                </a:extLst>
              </a:tr>
              <a:tr h="4089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a:latin typeface="Bahnschrift SemiLight" panose="020B0502040204020203" pitchFamily="34" charset="0"/>
                        </a:rPr>
                        <a:t>SUMMA</a:t>
                      </a:r>
                      <a:endParaRPr lang="en-SE" sz="1400" b="1">
                        <a:latin typeface="Bahnschrift SemiLight" panose="020B0502040204020203" pitchFamily="34" charset="0"/>
                      </a:endParaRPr>
                    </a:p>
                  </a:txBody>
                  <a:tcPr>
                    <a:solidFill>
                      <a:schemeClr val="bg1">
                        <a:lumMod val="85000"/>
                      </a:schemeClr>
                    </a:solidFill>
                  </a:tcPr>
                </a:tc>
                <a:tc>
                  <a:txBody>
                    <a:bodyPr/>
                    <a:lstStyle/>
                    <a:p>
                      <a:pPr marL="0" marR="0" lvl="0" indent="0" algn="r" defTabSz="914400" eaLnBrk="1" fontAlgn="auto" latinLnBrk="0" hangingPunct="1">
                        <a:lnSpc>
                          <a:spcPct val="100000"/>
                        </a:lnSpc>
                        <a:spcBef>
                          <a:spcPts val="0"/>
                        </a:spcBef>
                        <a:spcAft>
                          <a:spcPts val="0"/>
                        </a:spcAft>
                        <a:buClrTx/>
                        <a:buSzTx/>
                        <a:buFontTx/>
                        <a:buNone/>
                        <a:tabLst/>
                        <a:defRPr/>
                      </a:pPr>
                      <a:r>
                        <a:rPr lang="sv-SE" sz="1400" dirty="0"/>
                        <a:t>46 980 000</a:t>
                      </a:r>
                      <a:endParaRPr lang="en-SE" sz="1400" dirty="0"/>
                    </a:p>
                  </a:txBody>
                  <a:tcPr>
                    <a:solidFill>
                      <a:schemeClr val="bg1">
                        <a:lumMod val="85000"/>
                      </a:schemeClr>
                    </a:solidFill>
                  </a:tcPr>
                </a:tc>
                <a:tc>
                  <a:txBody>
                    <a:bodyPr/>
                    <a:lstStyle/>
                    <a:p>
                      <a:pPr algn="r"/>
                      <a:endParaRPr lang="en-SE" sz="1400" b="1" dirty="0"/>
                    </a:p>
                  </a:txBody>
                  <a:tcPr>
                    <a:solidFill>
                      <a:schemeClr val="bg1">
                        <a:lumMod val="85000"/>
                      </a:schemeClr>
                    </a:solidFill>
                  </a:tcPr>
                </a:tc>
                <a:tc>
                  <a:txBody>
                    <a:bodyPr/>
                    <a:lstStyle/>
                    <a:p>
                      <a:pPr algn="r"/>
                      <a:endParaRPr lang="en-SE" sz="1400" b="1" dirty="0"/>
                    </a:p>
                  </a:txBody>
                  <a:tcPr>
                    <a:solidFill>
                      <a:schemeClr val="bg1">
                        <a:lumMod val="85000"/>
                      </a:schemeClr>
                    </a:solidFill>
                  </a:tcPr>
                </a:tc>
                <a:extLst>
                  <a:ext uri="{0D108BD9-81ED-4DB2-BD59-A6C34878D82A}">
                    <a16:rowId xmlns:a16="http://schemas.microsoft.com/office/drawing/2014/main" val="1114604780"/>
                  </a:ext>
                </a:extLst>
              </a:tr>
            </a:tbl>
          </a:graphicData>
        </a:graphic>
      </p:graphicFrame>
      <p:pic>
        <p:nvPicPr>
          <p:cNvPr id="7" name="Picture 2" descr="{LOGOTYPE}">
            <a:extLst>
              <a:ext uri="{FF2B5EF4-FFF2-40B4-BE49-F238E27FC236}">
                <a16:creationId xmlns:a16="http://schemas.microsoft.com/office/drawing/2014/main" id="{E9740C6E-2EEE-47A3-A062-B483F3D2B72A}"/>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16375" y="446700"/>
            <a:ext cx="1114425" cy="381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0668F6A3-FBE5-4E02-A5D3-E06ED53797E5}"/>
              </a:ext>
            </a:extLst>
          </p:cNvPr>
          <p:cNvSpPr txBox="1"/>
          <p:nvPr/>
        </p:nvSpPr>
        <p:spPr>
          <a:xfrm>
            <a:off x="324000" y="385200"/>
            <a:ext cx="5976000" cy="460800"/>
          </a:xfrm>
          <a:prstGeom prst="rect">
            <a:avLst/>
          </a:prstGeom>
          <a:noFill/>
        </p:spPr>
        <p:txBody>
          <a:bodyPr wrap="square" rtlCol="0">
            <a:spAutoFit/>
          </a:bodyPr>
          <a:lstStyle/>
          <a:p>
            <a:r>
              <a:rPr lang="sv-SE" sz="2000">
                <a:solidFill>
                  <a:schemeClr val="bg1">
                    <a:lumMod val="50000"/>
                  </a:schemeClr>
                </a:solidFill>
                <a:latin typeface="Bahnschrift Light" panose="020B0502040204020203" pitchFamily="34" charset="0"/>
              </a:rPr>
              <a:t>Statusrapport</a:t>
            </a:r>
            <a:endParaRPr lang="en-SE" sz="2000">
              <a:solidFill>
                <a:schemeClr val="bg1">
                  <a:lumMod val="50000"/>
                </a:schemeClr>
              </a:solidFill>
              <a:latin typeface="Bahnschrift Light" panose="020B0502040204020203" pitchFamily="34" charset="0"/>
            </a:endParaRPr>
          </a:p>
        </p:txBody>
      </p:sp>
      <p:sp>
        <p:nvSpPr>
          <p:cNvPr id="8" name="TextBox 7">
            <a:extLst>
              <a:ext uri="{FF2B5EF4-FFF2-40B4-BE49-F238E27FC236}">
                <a16:creationId xmlns:a16="http://schemas.microsoft.com/office/drawing/2014/main" id="{9B7F3CC4-9768-461C-918E-D357910442D0}"/>
              </a:ext>
            </a:extLst>
          </p:cNvPr>
          <p:cNvSpPr txBox="1"/>
          <p:nvPr/>
        </p:nvSpPr>
        <p:spPr>
          <a:xfrm>
            <a:off x="333525" y="994940"/>
            <a:ext cx="9237600" cy="707886"/>
          </a:xfrm>
          <a:prstGeom prst="rect">
            <a:avLst/>
          </a:prstGeom>
          <a:noFill/>
        </p:spPr>
        <p:txBody>
          <a:bodyPr wrap="square" rtlCol="0">
            <a:spAutoFit/>
          </a:bodyPr>
          <a:lstStyle/>
          <a:p>
            <a:r>
              <a:rPr lang="en-US" sz="4000" dirty="0">
                <a:latin typeface="Bahnschrift" panose="020B0502040204020203" pitchFamily="34" charset="0"/>
                <a:ea typeface="+mj-ea"/>
                <a:cs typeface="+mj-cs"/>
              </a:rPr>
              <a:t>Ekonomi – </a:t>
            </a:r>
            <a:r>
              <a:rPr lang="en-US" sz="4000" dirty="0" err="1">
                <a:latin typeface="Bahnschrift" panose="020B0502040204020203" pitchFamily="34" charset="0"/>
                <a:ea typeface="+mj-ea"/>
                <a:cs typeface="+mj-cs"/>
              </a:rPr>
              <a:t>Kostnad</a:t>
            </a:r>
            <a:r>
              <a:rPr lang="en-US" sz="4000" dirty="0">
                <a:latin typeface="Bahnschrift" panose="020B0502040204020203" pitchFamily="34" charset="0"/>
                <a:ea typeface="+mj-ea"/>
                <a:cs typeface="+mj-cs"/>
              </a:rPr>
              <a:t> per LOA och BTA</a:t>
            </a:r>
            <a:endParaRPr lang="sv-SE" sz="4000" dirty="0">
              <a:latin typeface="Bahnschrift" panose="020B0502040204020203" pitchFamily="34" charset="0"/>
              <a:ea typeface="+mj-ea"/>
              <a:cs typeface="+mj-cs"/>
            </a:endParaRPr>
          </a:p>
        </p:txBody>
      </p:sp>
    </p:spTree>
    <p:extLst>
      <p:ext uri="{BB962C8B-B14F-4D97-AF65-F5344CB8AC3E}">
        <p14:creationId xmlns:p14="http://schemas.microsoft.com/office/powerpoint/2010/main" val="22488720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BC95C8209A41E4DAAD823DCE5F36B55" ma:contentTypeVersion="11" ma:contentTypeDescription="Skapa ett nytt dokument." ma:contentTypeScope="" ma:versionID="2add3bd7217f18f3d7a9a63537b388bd">
  <xsd:schema xmlns:xsd="http://www.w3.org/2001/XMLSchema" xmlns:xs="http://www.w3.org/2001/XMLSchema" xmlns:p="http://schemas.microsoft.com/office/2006/metadata/properties" xmlns:ns2="35c28fb8-0995-4c65-9e5a-fc55dc56594b" xmlns:ns3="ece222e9-53bf-4869-bb33-925ef6df2f1f" targetNamespace="http://schemas.microsoft.com/office/2006/metadata/properties" ma:root="true" ma:fieldsID="6d4ab98e432a38aa752fa92716be044f" ns2:_="" ns3:_="">
    <xsd:import namespace="35c28fb8-0995-4c65-9e5a-fc55dc56594b"/>
    <xsd:import namespace="ece222e9-53bf-4869-bb33-925ef6df2f1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c28fb8-0995-4c65-9e5a-fc55dc5659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Bildmarkeringar" ma:readOnly="false" ma:fieldId="{5cf76f15-5ced-4ddc-b409-7134ff3c332f}" ma:taxonomyMulti="true" ma:sspId="5ba0a079-088f-45e9-a2b8-c4105584005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ce222e9-53bf-4869-bb33-925ef6df2f1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b1c317ca-99ee-4cba-ad88-8b6e5a8cd773}" ma:internalName="TaxCatchAll" ma:showField="CatchAllData" ma:web="ece222e9-53bf-4869-bb33-925ef6df2f1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5c28fb8-0995-4c65-9e5a-fc55dc56594b">
      <Terms xmlns="http://schemas.microsoft.com/office/infopath/2007/PartnerControls"/>
    </lcf76f155ced4ddcb4097134ff3c332f>
    <TaxCatchAll xmlns="ece222e9-53bf-4869-bb33-925ef6df2f1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C73613B-C40A-4535-802C-999FB22DAFF2}"/>
</file>

<file path=customXml/itemProps2.xml><?xml version="1.0" encoding="utf-8"?>
<ds:datastoreItem xmlns:ds="http://schemas.openxmlformats.org/officeDocument/2006/customXml" ds:itemID="{D4C33629-26C4-459F-B6A7-9C4D54A6E63F}">
  <ds:schemaRefs>
    <ds:schemaRef ds:uri="http://schemas.microsoft.com/office/2006/metadata/properties"/>
    <ds:schemaRef ds:uri="http://schemas.microsoft.com/office/infopath/2007/PartnerControls"/>
    <ds:schemaRef ds:uri="402f487f-9638-460e-9d8d-c60738e063f9"/>
    <ds:schemaRef ds:uri="b35438bd-3f97-4b79-adb9-2994b64cdc61"/>
  </ds:schemaRefs>
</ds:datastoreItem>
</file>

<file path=customXml/itemProps3.xml><?xml version="1.0" encoding="utf-8"?>
<ds:datastoreItem xmlns:ds="http://schemas.openxmlformats.org/officeDocument/2006/customXml" ds:itemID="{EDC137AE-CC42-43C5-AC23-067A3C0E92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851</Words>
  <Application>Microsoft Office PowerPoint</Application>
  <PresentationFormat>Bredbild</PresentationFormat>
  <Paragraphs>143</Paragraphs>
  <Slides>13</Slides>
  <Notes>0</Notes>
  <HiddenSlides>0</HiddenSlides>
  <MMClips>0</MMClips>
  <ScaleCrop>false</ScaleCrop>
  <HeadingPairs>
    <vt:vector size="8" baseType="variant">
      <vt:variant>
        <vt:lpstr>Använt teckensnitt</vt:lpstr>
      </vt:variant>
      <vt:variant>
        <vt:i4>6</vt:i4>
      </vt:variant>
      <vt:variant>
        <vt:lpstr>Tema</vt:lpstr>
      </vt:variant>
      <vt:variant>
        <vt:i4>1</vt:i4>
      </vt:variant>
      <vt:variant>
        <vt:lpstr>Serverprogram för OLE-inbäddning</vt:lpstr>
      </vt:variant>
      <vt:variant>
        <vt:i4>1</vt:i4>
      </vt:variant>
      <vt:variant>
        <vt:lpstr>Bildrubriker</vt:lpstr>
      </vt:variant>
      <vt:variant>
        <vt:i4>13</vt:i4>
      </vt:variant>
    </vt:vector>
  </HeadingPairs>
  <TitlesOfParts>
    <vt:vector size="21" baseType="lpstr">
      <vt:lpstr>Bahnschrift</vt:lpstr>
      <vt:lpstr>Bahnschrift Light</vt:lpstr>
      <vt:lpstr>Bahnschrift SemiBold</vt:lpstr>
      <vt:lpstr>Bahnschrift SemiLight</vt:lpstr>
      <vt:lpstr>Calibri</vt:lpstr>
      <vt:lpstr>Times New Roman</vt:lpstr>
      <vt:lpstr>Office Theme</vt:lpstr>
      <vt:lpstr>Acrobat Document</vt:lpstr>
      <vt:lpstr>Statusrapport</vt:lpstr>
      <vt:lpstr>Statusrapport</vt:lpstr>
      <vt:lpstr>Statusrapport</vt:lpstr>
      <vt:lpstr>Statusrapport</vt:lpstr>
      <vt:lpstr>Statusrapport</vt:lpstr>
      <vt:lpstr>Statusrapport</vt:lpstr>
      <vt:lpstr>Statusrapport</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{STATUS_REPORT_TITLE}</dc:title>
  <dc:creator>Tony Ingelberg</dc:creator>
  <cp:lastModifiedBy>Moa Pålsson</cp:lastModifiedBy>
  <cp:revision>60</cp:revision>
  <dcterms:created xsi:type="dcterms:W3CDTF">2022-08-19T11:37:08Z</dcterms:created>
  <dcterms:modified xsi:type="dcterms:W3CDTF">2023-02-21T14:10:54Z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2022-08-19T00:00:00Z</vt:filetime>
  </property>
  <property fmtid="{D5CDD505-2E9C-101B-9397-08002B2CF9AE}" pid="3" name="Creator">
    <vt:lpwstr>Microsoft® PowerPoint® för Microsoft 365</vt:lpwstr>
  </property>
  <property fmtid="{D5CDD505-2E9C-101B-9397-08002B2CF9AE}" pid="4" name="LastSaved">
    <vt:filetime>2022-08-19T00:00:00Z</vt:filetime>
  </property>
  <property fmtid="{D5CDD505-2E9C-101B-9397-08002B2CF9AE}" pid="5" name="ContentTypeId">
    <vt:lpwstr>0x0101008BC95C8209A41E4DAAD823DCE5F36B55</vt:lpwstr>
  </property>
</Properties>
</file>