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</p:sldMasterIdLst>
  <p:notesMasterIdLst>
    <p:notesMasterId r:id="rId21"/>
  </p:notesMasterIdLst>
  <p:handoutMasterIdLst>
    <p:handoutMasterId r:id="rId22"/>
  </p:handoutMasterIdLst>
  <p:sldIdLst>
    <p:sldId id="265" r:id="rId12"/>
    <p:sldId id="266" r:id="rId13"/>
    <p:sldId id="277" r:id="rId14"/>
    <p:sldId id="276" r:id="rId15"/>
    <p:sldId id="278" r:id="rId16"/>
    <p:sldId id="281" r:id="rId17"/>
    <p:sldId id="280" r:id="rId18"/>
    <p:sldId id="271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örfattare" initials="E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örfattare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0947" autoAdjust="0"/>
  </p:normalViewPr>
  <p:slideViewPr>
    <p:cSldViewPr snapToGrid="0">
      <p:cViewPr varScale="1">
        <p:scale>
          <a:sx n="117" d="100"/>
          <a:sy n="117" d="100"/>
        </p:scale>
        <p:origin x="24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2024-02-06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2024-02-06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3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02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33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52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02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4CA8D5-E349-469E-9C05-22DC45028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Göteborgsförslag 12860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E932FC-09B6-496E-8D54-37EB4492A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1696" y="3724565"/>
            <a:ext cx="8728608" cy="251417"/>
          </a:xfrm>
        </p:spPr>
        <p:txBody>
          <a:bodyPr/>
          <a:lstStyle/>
          <a:p>
            <a:r>
              <a:rPr lang="sv-SE" sz="2000" dirty="0"/>
              <a:t>Konstgräsplan vid Styrsöskolan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820AE3-3F85-4C58-8642-397F52F5D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1696" y="4143174"/>
            <a:ext cx="8728608" cy="251417"/>
          </a:xfrm>
        </p:spPr>
        <p:txBody>
          <a:bodyPr/>
          <a:lstStyle/>
          <a:p>
            <a:r>
              <a:rPr lang="sv-SE" dirty="0"/>
              <a:t>Christine Flood</a:t>
            </a:r>
          </a:p>
        </p:txBody>
      </p:sp>
    </p:spTree>
    <p:extLst>
      <p:ext uri="{BB962C8B-B14F-4D97-AF65-F5344CB8AC3E}">
        <p14:creationId xmlns:p14="http://schemas.microsoft.com/office/powerpoint/2010/main" val="96905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C101A5-C253-4F17-BD76-51476866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75" y="404813"/>
            <a:ext cx="8424592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Sammanfattning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5461E7-EE02-4591-96CF-86AB4F8670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153675" y="1728561"/>
            <a:ext cx="5678925" cy="20687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Göteborgsförslag från boende på Styrsö om att försöka bryta stillasittandet bland framförallt ungdomar på högstadiet. En konstgräsplan bredvid skolan hade fått fler ungdomar att röra på sig.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Förslaget registrerades 3 januari 2024 och har fått drygt 200 röster. </a:t>
            </a:r>
          </a:p>
        </p:txBody>
      </p:sp>
      <p:pic>
        <p:nvPicPr>
          <p:cNvPr id="4100" name="Picture 4" descr="Samlag Av Porträtt Från Unga Hoppare På Flerfärgad Bakgrund I Rörelse Och  Rörelse Fotografering för Bildbyråer - Bild av affär, uttrycksfullt:  194567463">
            <a:extLst>
              <a:ext uri="{FF2B5EF4-FFF2-40B4-BE49-F238E27FC236}">
                <a16:creationId xmlns:a16="http://schemas.microsoft.com/office/drawing/2014/main" id="{29D74067-4969-4D52-9060-86C7A258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8925" y="3131615"/>
            <a:ext cx="4176000" cy="13885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046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1AD1D3-1AC1-4469-888D-65BD4A58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404813"/>
            <a:ext cx="8905167" cy="736959"/>
          </a:xfrm>
        </p:spPr>
        <p:txBody>
          <a:bodyPr anchor="ctr">
            <a:normAutofit fontScale="90000"/>
          </a:bodyPr>
          <a:lstStyle/>
          <a:p>
            <a:r>
              <a:rPr lang="sv-SE" dirty="0"/>
              <a:t>Ett förslag om en miljö som lockar till aktivitet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7880F8-56B5-421D-923C-0CD30BAEF0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14400" y="1803400"/>
            <a:ext cx="5880100" cy="41279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700" dirty="0"/>
              <a:t>Skolans utemiljö är inte lockande för äldre ungdomar.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700" dirty="0"/>
              <a:t>Hade det funnits en konstgräsplan på grusplanen bredvid skolan hade det gjort så att fler var mer aktiva.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700" dirty="0"/>
              <a:t>Grusplanen är försörjd med el och har belysningsarmatur.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700" dirty="0"/>
              <a:t>Förslagsställaren lyfter också fram bristen att många ungdomslag och ungdomar på Styrsö inte kan träna på sin ö året runt när det blir större planer än 9-manna.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700" dirty="0"/>
              <a:t>Förslagsställaren lyfter fram behovet av att kunna erbjuda bra och vettiga fritidsaktiviteter även i områden som inte är så tätbefolkade. </a:t>
            </a:r>
          </a:p>
        </p:txBody>
      </p:sp>
    </p:spTree>
    <p:extLst>
      <p:ext uri="{BB962C8B-B14F-4D97-AF65-F5344CB8AC3E}">
        <p14:creationId xmlns:p14="http://schemas.microsoft.com/office/powerpoint/2010/main" val="330304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18B5F1-765C-460E-A558-23A0A65F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813"/>
            <a:ext cx="7597067" cy="736959"/>
          </a:xfrm>
        </p:spPr>
        <p:txBody>
          <a:bodyPr anchor="ctr">
            <a:normAutofit/>
          </a:bodyPr>
          <a:lstStyle/>
          <a:p>
            <a:pPr algn="ctr"/>
            <a:r>
              <a:rPr lang="sv-SE" dirty="0"/>
              <a:t>Fakta Styrsö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CAAAF2-8FB6-4F21-9898-FECB1D677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900" y="2349852"/>
            <a:ext cx="5562600" cy="29504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1800" dirty="0"/>
              <a:t>Styrsö är beläget i mitten av Södra skärgården. På ön finns Styrsöskolan (F-9-skola) med intilliggande sporthall.  </a:t>
            </a:r>
            <a:endParaRPr lang="sv-SE" sz="1800" b="0" i="0" dirty="0">
              <a:effectLst/>
            </a:endParaRPr>
          </a:p>
          <a:p>
            <a:pPr marL="0" indent="0">
              <a:buNone/>
            </a:pPr>
            <a:r>
              <a:rPr lang="sv-SE" sz="1800" dirty="0"/>
              <a:t>Ungdomar upp till 16 år på Styrsö spelar fotboll i Södra Skärgårdens IK, (Donsö IS, Styrsö BK och Vrångö IF)</a:t>
            </a:r>
          </a:p>
          <a:p>
            <a:pPr marL="0" indent="0">
              <a:buNone/>
            </a:pPr>
            <a:r>
              <a:rPr lang="sv-SE" sz="1800" dirty="0"/>
              <a:t>Tillsammans har Södra Skärgården IK omkring 250 medlemmar och 11-12 lag. </a:t>
            </a:r>
          </a:p>
          <a:p>
            <a:pPr marL="0" indent="0">
              <a:buNone/>
            </a:pPr>
            <a:r>
              <a:rPr lang="sv-SE" sz="1800" b="0" i="0" dirty="0">
                <a:solidFill>
                  <a:srgbClr val="433B35"/>
                </a:solidFill>
                <a:effectLst/>
              </a:rPr>
              <a:t>Träning och matcher genomförs på Styrsö och Donsö året runt, på naturgräs, konstgräs och inomhus. Donsövallen är </a:t>
            </a:r>
            <a:r>
              <a:rPr lang="sv-SE" sz="1800" b="0" i="0">
                <a:solidFill>
                  <a:srgbClr val="433B35"/>
                </a:solidFill>
                <a:effectLst/>
              </a:rPr>
              <a:t>en konstgräsplan. </a:t>
            </a:r>
            <a:endParaRPr lang="sv-SE" sz="1800" b="0" i="0" dirty="0">
              <a:solidFill>
                <a:srgbClr val="433B35"/>
              </a:solidFill>
              <a:effectLst/>
            </a:endParaRPr>
          </a:p>
          <a:p>
            <a:pPr marL="0" indent="0">
              <a:buNone/>
            </a:pPr>
            <a:endParaRPr lang="sv-SE" sz="1800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A1D3B00-472E-4B6C-A001-657C11488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10051"/>
              </p:ext>
            </p:extLst>
          </p:nvPr>
        </p:nvGraphicFramePr>
        <p:xfrm>
          <a:off x="1389678" y="2349852"/>
          <a:ext cx="3436621" cy="2950464"/>
        </p:xfrm>
        <a:graphic>
          <a:graphicData uri="http://schemas.openxmlformats.org/drawingml/2006/table">
            <a:tbl>
              <a:tblPr firstRow="1" bandRow="1"/>
              <a:tblGrid>
                <a:gridCol w="2160694">
                  <a:extLst>
                    <a:ext uri="{9D8B030D-6E8A-4147-A177-3AD203B41FA5}">
                      <a16:colId xmlns:a16="http://schemas.microsoft.com/office/drawing/2014/main" val="1913541732"/>
                    </a:ext>
                  </a:extLst>
                </a:gridCol>
                <a:gridCol w="1275927">
                  <a:extLst>
                    <a:ext uri="{9D8B030D-6E8A-4147-A177-3AD203B41FA5}">
                      <a16:colId xmlns:a16="http://schemas.microsoft.com/office/drawing/2014/main" val="1008008620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1" dirty="0">
                          <a:solidFill>
                            <a:srgbClr val="1E00BE"/>
                          </a:solidFill>
                          <a:effectLst/>
                        </a:rPr>
                        <a:t>0-19 år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2400" dirty="0">
                          <a:solidFill>
                            <a:srgbClr val="1E00BE"/>
                          </a:solidFill>
                          <a:effectLst/>
                        </a:rPr>
                        <a:t>285</a:t>
                      </a:r>
                    </a:p>
                  </a:txBody>
                  <a:tcPr marL="167640" marR="167640" marT="83820" marB="83820" anchor="ctr">
                    <a:lnL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77289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1">
                          <a:solidFill>
                            <a:srgbClr val="1E00BE"/>
                          </a:solidFill>
                          <a:effectLst/>
                        </a:rPr>
                        <a:t>20-64 år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2400" dirty="0">
                          <a:solidFill>
                            <a:srgbClr val="1E00BE"/>
                          </a:solidFill>
                          <a:effectLst/>
                        </a:rPr>
                        <a:t>606</a:t>
                      </a:r>
                    </a:p>
                  </a:txBody>
                  <a:tcPr marL="167640" marR="167640" marT="83820" marB="83820" anchor="ctr">
                    <a:lnL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92958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1">
                          <a:solidFill>
                            <a:srgbClr val="1E00BE"/>
                          </a:solidFill>
                          <a:effectLst/>
                        </a:rPr>
                        <a:t>65+ år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2400" dirty="0">
                          <a:solidFill>
                            <a:srgbClr val="1E00BE"/>
                          </a:solidFill>
                          <a:effectLst/>
                        </a:rPr>
                        <a:t>454</a:t>
                      </a:r>
                    </a:p>
                  </a:txBody>
                  <a:tcPr marL="167640" marR="167640" marT="83820" marB="83820" anchor="ctr">
                    <a:lnL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82623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1" dirty="0">
                          <a:solidFill>
                            <a:srgbClr val="1E00BE"/>
                          </a:solidFill>
                          <a:effectLst/>
                        </a:rPr>
                        <a:t>Totalt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2400" dirty="0">
                          <a:solidFill>
                            <a:srgbClr val="1E00BE"/>
                          </a:solidFill>
                          <a:effectLst/>
                        </a:rPr>
                        <a:t>1345</a:t>
                      </a:r>
                    </a:p>
                  </a:txBody>
                  <a:tcPr marL="167640" marR="167640" marT="83820" marB="83820" anchor="ctr">
                    <a:lnL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673419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C62BEE01-D5BD-4CE9-9DAF-47058B02708B}"/>
              </a:ext>
            </a:extLst>
          </p:cNvPr>
          <p:cNvSpPr txBox="1"/>
          <p:nvPr/>
        </p:nvSpPr>
        <p:spPr>
          <a:xfrm>
            <a:off x="1389678" y="17965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/>
              <a:t>Folkmängd år 2022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5730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7B912-16E9-44FC-87EA-2871D620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Förslag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C46A2A-8C2F-41E7-9683-0DA393D91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152" y="1284147"/>
            <a:ext cx="2512338" cy="38717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Förslagsställaren föreslår att grusplanen som tillhör Styrsö skola och </a:t>
            </a:r>
            <a:r>
              <a:rPr lang="sv-SE" dirty="0" err="1"/>
              <a:t>Stadsfastighets-förvaltningen</a:t>
            </a:r>
            <a:r>
              <a:rPr lang="sv-SE" dirty="0"/>
              <a:t> förses med konstgräs.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09DE3C6-8E4A-6855-1CE8-3296A1C1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473" y="924405"/>
            <a:ext cx="3450755" cy="419455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808A93D-80F4-9992-A00C-AF66B344CB77}"/>
              </a:ext>
            </a:extLst>
          </p:cNvPr>
          <p:cNvSpPr txBox="1"/>
          <p:nvPr/>
        </p:nvSpPr>
        <p:spPr>
          <a:xfrm>
            <a:off x="2975744" y="5155908"/>
            <a:ext cx="2512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Kartan visar var Styrsö skola är lokaliserad och platsen för förslaget om konstgräsplan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4830DAC-326F-8E90-BAFC-57FB458BA4EA}"/>
              </a:ext>
            </a:extLst>
          </p:cNvPr>
          <p:cNvSpPr txBox="1"/>
          <p:nvPr/>
        </p:nvSpPr>
        <p:spPr>
          <a:xfrm>
            <a:off x="8668473" y="5232852"/>
            <a:ext cx="319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Bilden visar avgränsning för förvaltningsansvar och </a:t>
            </a:r>
            <a:r>
              <a:rPr lang="sv-SE" sz="1000" i="1" dirty="0" err="1"/>
              <a:t>grusytans</a:t>
            </a:r>
            <a:r>
              <a:rPr lang="sv-SE" sz="1000" i="1" dirty="0"/>
              <a:t> storlek. </a:t>
            </a:r>
            <a:endParaRPr lang="sv-SE" sz="10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C300434-C623-28D7-72CE-E0EA392EA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744" y="924405"/>
            <a:ext cx="5115311" cy="41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2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A55F0C-205D-740A-CD3B-37171A23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Befintliga idrottsanläggningar och skolor samt förslaget på lokalisering av konstgräsplan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AAD098A-AE91-44A7-5AE0-30DBF37F6434}"/>
              </a:ext>
            </a:extLst>
          </p:cNvPr>
          <p:cNvSpPr txBox="1"/>
          <p:nvPr/>
        </p:nvSpPr>
        <p:spPr>
          <a:xfrm>
            <a:off x="7909089" y="1272619"/>
            <a:ext cx="28940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Styrsö finns </a:t>
            </a:r>
            <a:r>
              <a:rPr lang="sv-SE" dirty="0" err="1"/>
              <a:t>Amneviksvallen</a:t>
            </a:r>
            <a:r>
              <a:rPr lang="sv-SE" dirty="0"/>
              <a:t> med intilliggande lokaler för aktivitet. På Donsö finns en aktivitetsyta med bollplan och tennisplan på kommunal mark samt Donsövallen. </a:t>
            </a:r>
          </a:p>
          <a:p>
            <a:endParaRPr lang="sv-SE" dirty="0"/>
          </a:p>
          <a:p>
            <a:r>
              <a:rPr lang="sv-SE" dirty="0"/>
              <a:t>Med gul prick markeras den plats där förslagsställaren önskar att en konstgräsplan etableras. </a:t>
            </a:r>
          </a:p>
          <a:p>
            <a:endParaRPr lang="sv-SE" dirty="0"/>
          </a:p>
          <a:p>
            <a:r>
              <a:rPr lang="sv-SE" dirty="0"/>
              <a:t>På vardera ön finns  idrottshallar. 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0B2283F-5141-C67A-2CDD-64507F55BE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988" y="1241710"/>
            <a:ext cx="7070841" cy="5156082"/>
          </a:xfrm>
        </p:spPr>
      </p:pic>
    </p:spTree>
    <p:extLst>
      <p:ext uri="{BB962C8B-B14F-4D97-AF65-F5344CB8AC3E}">
        <p14:creationId xmlns:p14="http://schemas.microsoft.com/office/powerpoint/2010/main" val="405540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3816AA-E48A-9A15-85B0-B69C3AC8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 befintliga idrottsanläggningar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679FA6-6929-5891-B176-5741B2DE47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På </a:t>
            </a:r>
            <a:r>
              <a:rPr lang="sv-SE" dirty="0" err="1"/>
              <a:t>Amneviksvallen</a:t>
            </a:r>
            <a:r>
              <a:rPr lang="sv-SE" dirty="0"/>
              <a:t> (naturgräs) och i intilliggande lokaler bedriver Styrsö BK en bred verksamhet och har omkring 530 medlemmar.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Intill planen finns klubbhus, gym och </a:t>
            </a:r>
            <a:r>
              <a:rPr lang="sv-SE" dirty="0" err="1"/>
              <a:t>utegym</a:t>
            </a:r>
            <a:r>
              <a:rPr lang="sv-SE" dirty="0"/>
              <a:t>. Ett utvecklingsarbete med utbyggnad av mer inomhuslokaler för träning och fler redskap på utegymmet är under utbyggnad och två nya utomhusanläggningar för barn, en </a:t>
            </a:r>
            <a:r>
              <a:rPr lang="sv-SE" dirty="0" err="1"/>
              <a:t>multisportarena</a:t>
            </a:r>
            <a:r>
              <a:rPr lang="sv-SE" dirty="0"/>
              <a:t> och en hinderbana för åretruntbruk färdigställdes under 2022.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Föreningen har fått investeringsbidrag på 2,7 mnkr för klubblokal av Idrotts- och föreningsnämnden.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FBED5D-906B-D1CC-6857-0B25545FDF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686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8EF83E-AA17-41D3-8F2A-DA232C38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404813"/>
            <a:ext cx="5753101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8499F9-76BD-4EBC-AE92-D77E21B18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0299" y="1678780"/>
            <a:ext cx="4842788" cy="35004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Konstgräs 9 mot 9 ca 6-8 mkr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Markarbete 500- tkr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720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00E613-0EC5-42C4-8DAC-7489DCA8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04813"/>
            <a:ext cx="8882267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Nya konstgräsplaner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F3ABA7-D249-40B7-AC44-08E6A9C31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000" y="1736729"/>
            <a:ext cx="5400000" cy="4176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2022</a:t>
            </a:r>
            <a:r>
              <a:rPr lang="sv-SE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Gårdsten mindre spontanplan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Generatorsplan 11-spelsplan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2023-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Inga planerade nya planer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Spontanaktivitetsyta på Vrångö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1527724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DF7A71E0-FD75-4E93-9FE5-49515A73B2C4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2DB27C0-CC56-4DF8-8B92-00A4A32D4541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EBB5256-E824-441F-B6C6-D86E2022684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0538715-E6AB-4B26-A049-8D0C386E1966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B382EC7C-3011-4F7C-A143-C99D29EF5C4C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0D6CB6CB-18DF-4562-B425-BD266479A265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E48A5FB-0BDC-4EF3-A19F-736EEEEE1A99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6AE9A466-FF53-450D-832D-1F5F3EF7F2BA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C95C8209A41E4DAAD823DCE5F36B55" ma:contentTypeVersion="15" ma:contentTypeDescription="Skapa ett nytt dokument." ma:contentTypeScope="" ma:versionID="6447ca33f72dc334db2b97ec206f0d09">
  <xsd:schema xmlns:xsd="http://www.w3.org/2001/XMLSchema" xmlns:xs="http://www.w3.org/2001/XMLSchema" xmlns:p="http://schemas.microsoft.com/office/2006/metadata/properties" xmlns:ns2="35c28fb8-0995-4c65-9e5a-fc55dc56594b" xmlns:ns3="ece222e9-53bf-4869-bb33-925ef6df2f1f" targetNamespace="http://schemas.microsoft.com/office/2006/metadata/properties" ma:root="true" ma:fieldsID="d544776b4bca024f51ac4d69e66501a1" ns2:_="" ns3:_="">
    <xsd:import namespace="35c28fb8-0995-4c65-9e5a-fc55dc56594b"/>
    <xsd:import namespace="ece222e9-53bf-4869-bb33-925ef6df2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8fb8-0995-4c65-9e5a-fc55dc565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222e9-53bf-4869-bb33-925ef6df2f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1c317ca-99ee-4cba-ad88-8b6e5a8cd773}" ma:internalName="TaxCatchAll" ma:showField="CatchAllData" ma:web="ece222e9-53bf-4869-bb33-925ef6df2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c28fb8-0995-4c65-9e5a-fc55dc56594b">
      <Terms xmlns="http://schemas.microsoft.com/office/infopath/2007/PartnerControls"/>
    </lcf76f155ced4ddcb4097134ff3c332f>
    <TaxCatchAll xmlns="ece222e9-53bf-4869-bb33-925ef6df2f1f" xsi:nil="true"/>
    <SharedWithUsers xmlns="ece222e9-53bf-4869-bb33-925ef6df2f1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E9B2C83-AF38-4111-94F7-1E7371E6A6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F09311-C3D8-4494-8B2D-21772BFB3B42}"/>
</file>

<file path=customXml/itemProps3.xml><?xml version="1.0" encoding="utf-8"?>
<ds:datastoreItem xmlns:ds="http://schemas.openxmlformats.org/officeDocument/2006/customXml" ds:itemID="{9C1E5BA7-DE51-4ED8-B7F9-DA9F1281742C}">
  <ds:schemaRefs>
    <ds:schemaRef ds:uri="http://schemas.microsoft.com/office/2006/metadata/properties"/>
    <ds:schemaRef ds:uri="1e9fb8d1-3312-4610-9f4f-fa41b5faee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61b43d71-18df-4913-b4c7-55c50cc463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455</Words>
  <Application>Microsoft Office PowerPoint</Application>
  <PresentationFormat>Bredbild</PresentationFormat>
  <Paragraphs>63</Paragraphs>
  <Slides>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Göteborgsförslag 12860  </vt:lpstr>
      <vt:lpstr>Sammanfattning </vt:lpstr>
      <vt:lpstr>Ett förslag om en miljö som lockar till aktivitet</vt:lpstr>
      <vt:lpstr>Fakta Styrsö</vt:lpstr>
      <vt:lpstr>Förslag</vt:lpstr>
      <vt:lpstr>Befintliga idrottsanläggningar och skolor samt förslaget på lokalisering av konstgräsplan</vt:lpstr>
      <vt:lpstr>forts. befintliga idrottsanläggningar </vt:lpstr>
      <vt:lpstr>Ekonomi</vt:lpstr>
      <vt:lpstr>Nya konstgräsplaner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/>
  <cp:lastModifiedBy/>
  <cp:revision>10</cp:revision>
  <dcterms:created xsi:type="dcterms:W3CDTF">2018-09-13T15:17:52Z</dcterms:created>
  <dcterms:modified xsi:type="dcterms:W3CDTF">2024-02-06T09:52:25Z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0x0101008BC95C8209A41E4DAAD823DCE5F36B55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504200</vt:r8>
  </property>
</Properties>
</file>