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5.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6.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7.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2" r:id="rId1"/>
    <p:sldMasterId id="2147484410" r:id="rId2"/>
    <p:sldMasterId id="2147484427" r:id="rId3"/>
    <p:sldMasterId id="2147484444" r:id="rId4"/>
    <p:sldMasterId id="2147484461" r:id="rId5"/>
    <p:sldMasterId id="2147484478" r:id="rId6"/>
    <p:sldMasterId id="2147484495" r:id="rId7"/>
    <p:sldMasterId id="2147484512" r:id="rId8"/>
  </p:sldMasterIdLst>
  <p:notesMasterIdLst>
    <p:notesMasterId r:id="rId22"/>
  </p:notesMasterIdLst>
  <p:handoutMasterIdLst>
    <p:handoutMasterId r:id="rId23"/>
  </p:handoutMasterIdLst>
  <p:sldIdLst>
    <p:sldId id="263" r:id="rId9"/>
    <p:sldId id="267" r:id="rId10"/>
    <p:sldId id="265" r:id="rId11"/>
    <p:sldId id="268" r:id="rId12"/>
    <p:sldId id="269" r:id="rId13"/>
    <p:sldId id="274" r:id="rId14"/>
    <p:sldId id="275" r:id="rId15"/>
    <p:sldId id="272" r:id="rId16"/>
    <p:sldId id="271" r:id="rId17"/>
    <p:sldId id="270" r:id="rId18"/>
    <p:sldId id="273" r:id="rId19"/>
    <p:sldId id="276" r:id="rId20"/>
    <p:sldId id="26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40162B-69D0-3207-8638-37604D2F4D85}" name="Alexandra Wattwil" initials="AW" userId="S::alexandra.wattwil@stadsmiljo.goteborg.se::888ec0e7-b9e9-4252-96d3-0c64660dbde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B0"/>
    <a:srgbClr val="3F5564"/>
    <a:srgbClr val="0077BC"/>
    <a:srgbClr val="D53878"/>
    <a:srgbClr val="008391"/>
    <a:srgbClr val="FBF2B4"/>
    <a:srgbClr val="F0CD50"/>
    <a:srgbClr val="4675B7"/>
    <a:srgbClr val="DBD1E6"/>
    <a:srgbClr val="D2D8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E3FDE45-AF77-4B5C-9715-49D594BDF05E}" styleName="Ljust format 1 - Dekorfär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3690" autoAdjust="0"/>
  </p:normalViewPr>
  <p:slideViewPr>
    <p:cSldViewPr snapToGrid="0">
      <p:cViewPr varScale="1">
        <p:scale>
          <a:sx n="113" d="100"/>
          <a:sy n="113" d="100"/>
        </p:scale>
        <p:origin x="336" y="102"/>
      </p:cViewPr>
      <p:guideLst/>
    </p:cSldViewPr>
  </p:slideViewPr>
  <p:outlineViewPr>
    <p:cViewPr>
      <p:scale>
        <a:sx n="33" d="100"/>
        <a:sy n="33" d="100"/>
      </p:scale>
      <p:origin x="0" y="0"/>
    </p:cViewPr>
  </p:outlineViewPr>
  <p:notesTextViewPr>
    <p:cViewPr>
      <p:scale>
        <a:sx n="150" d="100"/>
        <a:sy n="150" d="100"/>
      </p:scale>
      <p:origin x="0" y="0"/>
    </p:cViewPr>
  </p:notesTextViewPr>
  <p:notesViewPr>
    <p:cSldViewPr snapToGrid="0">
      <p:cViewPr varScale="1">
        <p:scale>
          <a:sx n="93" d="100"/>
          <a:sy n="93" d="100"/>
        </p:scale>
        <p:origin x="362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a:t>Totalt antal Olyckor</a:t>
            </a:r>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Olyckor</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trendline>
            <c:spPr>
              <a:ln w="19050" cap="rnd">
                <a:solidFill>
                  <a:schemeClr val="accent1"/>
                </a:solidFill>
                <a:prstDash val="sysDash"/>
              </a:ln>
              <a:effectLst/>
            </c:spPr>
            <c:trendlineType val="linear"/>
            <c:dispRSqr val="0"/>
            <c:dispEq val="0"/>
          </c:trendline>
          <c:cat>
            <c:numRef>
              <c:f>Blad1!$A$2:$A$8</c:f>
              <c:numCache>
                <c:formatCode>General</c:formatCode>
                <c:ptCount val="7"/>
                <c:pt idx="0">
                  <c:v>2017</c:v>
                </c:pt>
                <c:pt idx="1">
                  <c:v>2018</c:v>
                </c:pt>
                <c:pt idx="2">
                  <c:v>2019</c:v>
                </c:pt>
                <c:pt idx="3">
                  <c:v>2020</c:v>
                </c:pt>
                <c:pt idx="4">
                  <c:v>2021</c:v>
                </c:pt>
                <c:pt idx="5">
                  <c:v>2022</c:v>
                </c:pt>
                <c:pt idx="6">
                  <c:v>2023</c:v>
                </c:pt>
              </c:numCache>
            </c:numRef>
          </c:cat>
          <c:val>
            <c:numRef>
              <c:f>Blad1!$B$2:$B$8</c:f>
              <c:numCache>
                <c:formatCode>General</c:formatCode>
                <c:ptCount val="7"/>
                <c:pt idx="0">
                  <c:v>525</c:v>
                </c:pt>
                <c:pt idx="1">
                  <c:v>448</c:v>
                </c:pt>
                <c:pt idx="2">
                  <c:v>482</c:v>
                </c:pt>
                <c:pt idx="3">
                  <c:v>428</c:v>
                </c:pt>
                <c:pt idx="4">
                  <c:v>531</c:v>
                </c:pt>
                <c:pt idx="5">
                  <c:v>477</c:v>
                </c:pt>
                <c:pt idx="6">
                  <c:v>468</c:v>
                </c:pt>
              </c:numCache>
            </c:numRef>
          </c:val>
          <c:extLst>
            <c:ext xmlns:c16="http://schemas.microsoft.com/office/drawing/2014/chart" uri="{C3380CC4-5D6E-409C-BE32-E72D297353CC}">
              <c16:uniqueId val="{00000001-CBCF-4A89-A75A-7C926B94E69A}"/>
            </c:ext>
          </c:extLst>
        </c:ser>
        <c:dLbls>
          <c:dLblPos val="inEnd"/>
          <c:showLegendKey val="0"/>
          <c:showVal val="1"/>
          <c:showCatName val="0"/>
          <c:showSerName val="0"/>
          <c:showPercent val="0"/>
          <c:showBubbleSize val="0"/>
        </c:dLbls>
        <c:gapWidth val="41"/>
        <c:axId val="2097565688"/>
        <c:axId val="2097564048"/>
      </c:barChart>
      <c:catAx>
        <c:axId val="20975656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sv-SE"/>
          </a:p>
        </c:txPr>
        <c:crossAx val="2097564048"/>
        <c:crosses val="autoZero"/>
        <c:auto val="1"/>
        <c:lblAlgn val="ctr"/>
        <c:lblOffset val="100"/>
        <c:noMultiLvlLbl val="0"/>
      </c:catAx>
      <c:valAx>
        <c:axId val="2097564048"/>
        <c:scaling>
          <c:orientation val="minMax"/>
        </c:scaling>
        <c:delete val="1"/>
        <c:axPos val="l"/>
        <c:numFmt formatCode="General" sourceLinked="1"/>
        <c:majorTickMark val="none"/>
        <c:minorTickMark val="none"/>
        <c:tickLblPos val="nextTo"/>
        <c:crossAx val="20975656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Tillbud </c:v>
                </c:pt>
              </c:strCache>
            </c:strRef>
          </c:tx>
          <c:spPr>
            <a:gradFill>
              <a:gsLst>
                <a:gs pos="0">
                  <a:schemeClr val="accent2"/>
                </a:gs>
                <a:gs pos="100000">
                  <a:schemeClr val="accent2">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trendline>
            <c:spPr>
              <a:ln w="19050" cap="rnd">
                <a:solidFill>
                  <a:schemeClr val="accent2"/>
                </a:solidFill>
                <a:prstDash val="sysDash"/>
              </a:ln>
              <a:effectLst/>
            </c:spPr>
            <c:trendlineType val="linear"/>
            <c:dispRSqr val="0"/>
            <c:dispEq val="0"/>
          </c:trendline>
          <c:cat>
            <c:numRef>
              <c:f>Blad1!$A$2:$A$8</c:f>
              <c:numCache>
                <c:formatCode>General</c:formatCode>
                <c:ptCount val="7"/>
                <c:pt idx="0">
                  <c:v>2017</c:v>
                </c:pt>
                <c:pt idx="1">
                  <c:v>2018</c:v>
                </c:pt>
                <c:pt idx="2">
                  <c:v>2019</c:v>
                </c:pt>
                <c:pt idx="3">
                  <c:v>2020</c:v>
                </c:pt>
                <c:pt idx="4">
                  <c:v>2021</c:v>
                </c:pt>
                <c:pt idx="5">
                  <c:v>2022</c:v>
                </c:pt>
                <c:pt idx="6">
                  <c:v>2023</c:v>
                </c:pt>
              </c:numCache>
            </c:numRef>
          </c:cat>
          <c:val>
            <c:numRef>
              <c:f>Blad1!$B$2:$B$8</c:f>
              <c:numCache>
                <c:formatCode>General</c:formatCode>
                <c:ptCount val="7"/>
                <c:pt idx="0">
                  <c:v>3494</c:v>
                </c:pt>
                <c:pt idx="1">
                  <c:v>2618</c:v>
                </c:pt>
                <c:pt idx="2">
                  <c:v>2244</c:v>
                </c:pt>
                <c:pt idx="3">
                  <c:v>2276</c:v>
                </c:pt>
                <c:pt idx="4">
                  <c:v>2611</c:v>
                </c:pt>
                <c:pt idx="5">
                  <c:v>2374</c:v>
                </c:pt>
                <c:pt idx="6">
                  <c:v>2387</c:v>
                </c:pt>
              </c:numCache>
            </c:numRef>
          </c:val>
          <c:extLst>
            <c:ext xmlns:c16="http://schemas.microsoft.com/office/drawing/2014/chart" uri="{C3380CC4-5D6E-409C-BE32-E72D297353CC}">
              <c16:uniqueId val="{00000000-DB29-4F85-B289-593F463C16A7}"/>
            </c:ext>
          </c:extLst>
        </c:ser>
        <c:dLbls>
          <c:dLblPos val="inEnd"/>
          <c:showLegendKey val="0"/>
          <c:showVal val="1"/>
          <c:showCatName val="0"/>
          <c:showSerName val="0"/>
          <c:showPercent val="0"/>
          <c:showBubbleSize val="0"/>
        </c:dLbls>
        <c:gapWidth val="41"/>
        <c:axId val="475727440"/>
        <c:axId val="475727800"/>
      </c:barChart>
      <c:catAx>
        <c:axId val="4757274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sv-SE"/>
          </a:p>
        </c:txPr>
        <c:crossAx val="475727800"/>
        <c:crosses val="autoZero"/>
        <c:auto val="1"/>
        <c:lblAlgn val="ctr"/>
        <c:lblOffset val="100"/>
        <c:noMultiLvlLbl val="0"/>
      </c:catAx>
      <c:valAx>
        <c:axId val="475727800"/>
        <c:scaling>
          <c:orientation val="minMax"/>
        </c:scaling>
        <c:delete val="1"/>
        <c:axPos val="l"/>
        <c:numFmt formatCode="General" sourceLinked="1"/>
        <c:majorTickMark val="none"/>
        <c:minorTickMark val="none"/>
        <c:tickLblPos val="nextTo"/>
        <c:crossAx val="4757274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43DB7B-D6B6-4651-8B51-1E5CA76FB11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sv-SE"/>
        </a:p>
      </dgm:t>
    </dgm:pt>
    <dgm:pt modelId="{37D507D4-D12A-4401-8416-210F41CB4C63}">
      <dgm:prSet phldrT="[Text]"/>
      <dgm:spPr/>
      <dgm:t>
        <a:bodyPr/>
        <a:lstStyle/>
        <a:p>
          <a:pPr>
            <a:lnSpc>
              <a:spcPct val="100000"/>
            </a:lnSpc>
          </a:pPr>
          <a:r>
            <a:rPr lang="sv-SE" dirty="0"/>
            <a:t>Stadsmiljöförvaltningen är spårinnehavare. Vi sätter förutsättningarna för Göteborgs spårvägssystem och anläggning. Fastställer krav på regelverk, kapacitet, trafikföring, trafikledning, vagnar, planering och konstruktion samt uppföljning. det är ett strikt ansvar som ej går avtala bort.</a:t>
          </a:r>
        </a:p>
      </dgm:t>
    </dgm:pt>
    <dgm:pt modelId="{9A0B06B5-62BA-4364-8D46-51176BD1FF18}" type="parTrans" cxnId="{160CD749-BC25-46C6-BEF5-5B5DE11DF1D0}">
      <dgm:prSet/>
      <dgm:spPr/>
      <dgm:t>
        <a:bodyPr/>
        <a:lstStyle/>
        <a:p>
          <a:endParaRPr lang="sv-SE"/>
        </a:p>
      </dgm:t>
    </dgm:pt>
    <dgm:pt modelId="{7E337A8B-D7B7-41C2-8298-FA9B8B2BCCFF}" type="sibTrans" cxnId="{160CD749-BC25-46C6-BEF5-5B5DE11DF1D0}">
      <dgm:prSet/>
      <dgm:spPr/>
      <dgm:t>
        <a:bodyPr/>
        <a:lstStyle/>
        <a:p>
          <a:endParaRPr lang="sv-SE"/>
        </a:p>
      </dgm:t>
    </dgm:pt>
    <dgm:pt modelId="{5C705644-73DF-4256-BF4C-B54119469A04}">
      <dgm:prSet phldrT="[Text]"/>
      <dgm:spPr/>
      <dgm:t>
        <a:bodyPr/>
        <a:lstStyle/>
        <a:p>
          <a:pPr>
            <a:lnSpc>
              <a:spcPct val="100000"/>
            </a:lnSpc>
          </a:pPr>
          <a:r>
            <a:rPr lang="sv-SE" dirty="0"/>
            <a:t>Göteborgs Spårvägar AB är trafikutövare. Trafikutövning tilldelas av kollektivtrafikhuvudmannen men trafik får ej utföras i spårvägsanläggningen utan medgivande från spårinnehavare.</a:t>
          </a:r>
        </a:p>
      </dgm:t>
    </dgm:pt>
    <dgm:pt modelId="{B4CEA7E5-1C32-47CE-B6E7-5E8CC75E2FC6}" type="parTrans" cxnId="{73C50BCE-9895-479C-81FB-D1EABDBF24D0}">
      <dgm:prSet/>
      <dgm:spPr/>
      <dgm:t>
        <a:bodyPr/>
        <a:lstStyle/>
        <a:p>
          <a:endParaRPr lang="sv-SE"/>
        </a:p>
      </dgm:t>
    </dgm:pt>
    <dgm:pt modelId="{0BDC2982-0E96-4D7A-B345-67FF3758BF92}" type="sibTrans" cxnId="{73C50BCE-9895-479C-81FB-D1EABDBF24D0}">
      <dgm:prSet/>
      <dgm:spPr/>
      <dgm:t>
        <a:bodyPr/>
        <a:lstStyle/>
        <a:p>
          <a:endParaRPr lang="sv-SE"/>
        </a:p>
      </dgm:t>
    </dgm:pt>
    <dgm:pt modelId="{95C9A5FC-A437-4DDE-BE76-83C1876532E3}">
      <dgm:prSet phldrT="[Text]"/>
      <dgm:spPr/>
      <dgm:t>
        <a:bodyPr/>
        <a:lstStyle/>
        <a:p>
          <a:pPr>
            <a:lnSpc>
              <a:spcPct val="100000"/>
            </a:lnSpc>
          </a:pPr>
          <a:r>
            <a:rPr lang="sv-SE" dirty="0"/>
            <a:t>Särskild trafikledning kan endast finnas om ett överlåtelseavtal från spårinnehavare ges.</a:t>
          </a:r>
        </a:p>
      </dgm:t>
    </dgm:pt>
    <dgm:pt modelId="{626A6DC7-BA25-402B-864F-5F108BF1F518}" type="parTrans" cxnId="{F52B557F-B86E-4A0E-ABF7-A4DA560E1DAF}">
      <dgm:prSet/>
      <dgm:spPr/>
      <dgm:t>
        <a:bodyPr/>
        <a:lstStyle/>
        <a:p>
          <a:endParaRPr lang="sv-SE"/>
        </a:p>
      </dgm:t>
    </dgm:pt>
    <dgm:pt modelId="{5CD7EFA0-00B4-46E5-A814-BA31060A969A}" type="sibTrans" cxnId="{F52B557F-B86E-4A0E-ABF7-A4DA560E1DAF}">
      <dgm:prSet/>
      <dgm:spPr/>
      <dgm:t>
        <a:bodyPr/>
        <a:lstStyle/>
        <a:p>
          <a:endParaRPr lang="sv-SE"/>
        </a:p>
      </dgm:t>
    </dgm:pt>
    <dgm:pt modelId="{885368A9-F165-473C-9460-837C3ED1DAE4}">
      <dgm:prSet phldrT="[Text]"/>
      <dgm:spPr/>
      <dgm:t>
        <a:bodyPr/>
        <a:lstStyle/>
        <a:p>
          <a:pPr>
            <a:lnSpc>
              <a:spcPct val="100000"/>
            </a:lnSpc>
          </a:pPr>
          <a:r>
            <a:rPr lang="sv-SE" dirty="0"/>
            <a:t>Entreprenörer på spårvägsbanan arbetar på spårinnehavarens tillstånd och är underställd spårinnehavarens krav. Även entreprenör för exploatering eller projekt ska följa säkerhetsordningen.</a:t>
          </a:r>
        </a:p>
      </dgm:t>
    </dgm:pt>
    <dgm:pt modelId="{2E18C0AF-92BA-4569-B7C7-957DCCFF7AB2}" type="parTrans" cxnId="{96A8A512-6ABA-4617-9815-C66A828CA516}">
      <dgm:prSet/>
      <dgm:spPr/>
      <dgm:t>
        <a:bodyPr/>
        <a:lstStyle/>
        <a:p>
          <a:endParaRPr lang="sv-SE"/>
        </a:p>
      </dgm:t>
    </dgm:pt>
    <dgm:pt modelId="{2158CFB5-5CC9-4733-9526-6A24761733FC}" type="sibTrans" cxnId="{96A8A512-6ABA-4617-9815-C66A828CA516}">
      <dgm:prSet/>
      <dgm:spPr/>
      <dgm:t>
        <a:bodyPr/>
        <a:lstStyle/>
        <a:p>
          <a:endParaRPr lang="sv-SE"/>
        </a:p>
      </dgm:t>
    </dgm:pt>
    <dgm:pt modelId="{04C9A744-E8C6-4159-8F03-8B1D20A9A742}">
      <dgm:prSet phldrT="[Text]"/>
      <dgm:spPr/>
      <dgm:t>
        <a:bodyPr/>
        <a:lstStyle/>
        <a:p>
          <a:pPr>
            <a:lnSpc>
              <a:spcPct val="100000"/>
            </a:lnSpc>
          </a:pPr>
          <a:r>
            <a:rPr lang="sv-SE"/>
            <a:t>Västtrafik är kollektivtrafikhuvudman. De beställer trafik, finansierar och beställer banan av spårinnehavaren. De är underställda Stadsmiljöförvaltningens krav som spårinnehavare, för kapacitet, vagnsmodeller och andra krav kopplat till anläggning.</a:t>
          </a:r>
        </a:p>
      </dgm:t>
    </dgm:pt>
    <dgm:pt modelId="{42AC692C-E637-4258-86FD-F26F9A7955B5}" type="sibTrans" cxnId="{1313BE90-94E0-4FF7-9F67-FAE3490BBEAA}">
      <dgm:prSet/>
      <dgm:spPr/>
      <dgm:t>
        <a:bodyPr/>
        <a:lstStyle/>
        <a:p>
          <a:endParaRPr lang="sv-SE"/>
        </a:p>
      </dgm:t>
    </dgm:pt>
    <dgm:pt modelId="{274C7FB9-F036-43D4-9480-F19C2F164C0F}" type="parTrans" cxnId="{1313BE90-94E0-4FF7-9F67-FAE3490BBEAA}">
      <dgm:prSet/>
      <dgm:spPr/>
      <dgm:t>
        <a:bodyPr/>
        <a:lstStyle/>
        <a:p>
          <a:endParaRPr lang="sv-SE"/>
        </a:p>
      </dgm:t>
    </dgm:pt>
    <dgm:pt modelId="{54A40C11-14A5-4647-BD04-E7052085C8BF}" type="pres">
      <dgm:prSet presAssocID="{1143DB7B-D6B6-4651-8B51-1E5CA76FB116}" presName="root" presStyleCnt="0">
        <dgm:presLayoutVars>
          <dgm:dir/>
          <dgm:resizeHandles val="exact"/>
        </dgm:presLayoutVars>
      </dgm:prSet>
      <dgm:spPr/>
    </dgm:pt>
    <dgm:pt modelId="{2ADE9C0B-AB87-4785-9321-82BA6E1A9872}" type="pres">
      <dgm:prSet presAssocID="{04C9A744-E8C6-4159-8F03-8B1D20A9A742}" presName="compNode" presStyleCnt="0"/>
      <dgm:spPr/>
    </dgm:pt>
    <dgm:pt modelId="{3BEFCEB7-DBD3-40E7-BDA5-5CB2146ADA8B}" type="pres">
      <dgm:prSet presAssocID="{04C9A744-E8C6-4159-8F03-8B1D20A9A742}" presName="bgRect" presStyleLbl="bgShp" presStyleIdx="0" presStyleCnt="5"/>
      <dgm:spPr/>
    </dgm:pt>
    <dgm:pt modelId="{CBC2071A-944E-417D-8D8D-AF15E78864FE}" type="pres">
      <dgm:prSet presAssocID="{04C9A744-E8C6-4159-8F03-8B1D20A9A74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uss med hel fyllning"/>
        </a:ext>
      </dgm:extLst>
    </dgm:pt>
    <dgm:pt modelId="{B0DD59CE-05D3-4413-AC14-6A085F7A3C00}" type="pres">
      <dgm:prSet presAssocID="{04C9A744-E8C6-4159-8F03-8B1D20A9A742}" presName="spaceRect" presStyleCnt="0"/>
      <dgm:spPr/>
    </dgm:pt>
    <dgm:pt modelId="{CFE3001B-AB8E-411E-8021-1E6F3A717774}" type="pres">
      <dgm:prSet presAssocID="{04C9A744-E8C6-4159-8F03-8B1D20A9A742}" presName="parTx" presStyleLbl="revTx" presStyleIdx="0" presStyleCnt="5">
        <dgm:presLayoutVars>
          <dgm:chMax val="0"/>
          <dgm:chPref val="0"/>
        </dgm:presLayoutVars>
      </dgm:prSet>
      <dgm:spPr/>
    </dgm:pt>
    <dgm:pt modelId="{F6AEB3C5-1472-45CB-986A-2A57BD1C9FD2}" type="pres">
      <dgm:prSet presAssocID="{42AC692C-E637-4258-86FD-F26F9A7955B5}" presName="sibTrans" presStyleCnt="0"/>
      <dgm:spPr/>
    </dgm:pt>
    <dgm:pt modelId="{56112DEE-4CF2-4ED0-B857-2CB145D75998}" type="pres">
      <dgm:prSet presAssocID="{37D507D4-D12A-4401-8416-210F41CB4C63}" presName="compNode" presStyleCnt="0"/>
      <dgm:spPr/>
    </dgm:pt>
    <dgm:pt modelId="{FE73516E-8278-4F9C-9658-58220C0B40B2}" type="pres">
      <dgm:prSet presAssocID="{37D507D4-D12A-4401-8416-210F41CB4C63}" presName="bgRect" presStyleLbl="bgShp" presStyleIdx="1" presStyleCnt="5"/>
      <dgm:spPr/>
    </dgm:pt>
    <dgm:pt modelId="{FCB43AF4-813F-455B-B7DD-496CB14BDE1F}" type="pres">
      <dgm:prSet presAssocID="{37D507D4-D12A-4401-8416-210F41CB4C63}" presName="iconRect" presStyleLbl="nod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Järnvägsspår kontur"/>
        </a:ext>
      </dgm:extLst>
    </dgm:pt>
    <dgm:pt modelId="{8969568E-184C-4C11-91CA-645774315D27}" type="pres">
      <dgm:prSet presAssocID="{37D507D4-D12A-4401-8416-210F41CB4C63}" presName="spaceRect" presStyleCnt="0"/>
      <dgm:spPr/>
    </dgm:pt>
    <dgm:pt modelId="{99618FB4-7768-432B-BE3C-29F06004C16D}" type="pres">
      <dgm:prSet presAssocID="{37D507D4-D12A-4401-8416-210F41CB4C63}" presName="parTx" presStyleLbl="revTx" presStyleIdx="1" presStyleCnt="5">
        <dgm:presLayoutVars>
          <dgm:chMax val="0"/>
          <dgm:chPref val="0"/>
        </dgm:presLayoutVars>
      </dgm:prSet>
      <dgm:spPr/>
    </dgm:pt>
    <dgm:pt modelId="{F5E5BCB6-F29E-4CA0-A640-8239854EB384}" type="pres">
      <dgm:prSet presAssocID="{7E337A8B-D7B7-41C2-8298-FA9B8B2BCCFF}" presName="sibTrans" presStyleCnt="0"/>
      <dgm:spPr/>
    </dgm:pt>
    <dgm:pt modelId="{C1038C37-A10F-40F3-AC9D-B28BB7DD400D}" type="pres">
      <dgm:prSet presAssocID="{5C705644-73DF-4256-BF4C-B54119469A04}" presName="compNode" presStyleCnt="0"/>
      <dgm:spPr/>
    </dgm:pt>
    <dgm:pt modelId="{649802D0-0CFB-4723-93EA-62E6F522075D}" type="pres">
      <dgm:prSet presAssocID="{5C705644-73DF-4256-BF4C-B54119469A04}" presName="bgRect" presStyleLbl="bgShp" presStyleIdx="2" presStyleCnt="5"/>
      <dgm:spPr/>
    </dgm:pt>
    <dgm:pt modelId="{5FB80E04-A416-48F9-A058-11525F4EAA90}" type="pres">
      <dgm:prSet presAssocID="{5C705644-73DF-4256-BF4C-B54119469A0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pårvagn kontur"/>
        </a:ext>
      </dgm:extLst>
    </dgm:pt>
    <dgm:pt modelId="{B9BF9135-A7C5-4A4B-AD98-E0F172C39675}" type="pres">
      <dgm:prSet presAssocID="{5C705644-73DF-4256-BF4C-B54119469A04}" presName="spaceRect" presStyleCnt="0"/>
      <dgm:spPr/>
    </dgm:pt>
    <dgm:pt modelId="{3C6619EB-ACF4-442A-B6A0-E9943F3F7772}" type="pres">
      <dgm:prSet presAssocID="{5C705644-73DF-4256-BF4C-B54119469A04}" presName="parTx" presStyleLbl="revTx" presStyleIdx="2" presStyleCnt="5">
        <dgm:presLayoutVars>
          <dgm:chMax val="0"/>
          <dgm:chPref val="0"/>
        </dgm:presLayoutVars>
      </dgm:prSet>
      <dgm:spPr/>
    </dgm:pt>
    <dgm:pt modelId="{0B683875-EB93-430E-8250-AA60E21E74A4}" type="pres">
      <dgm:prSet presAssocID="{0BDC2982-0E96-4D7A-B345-67FF3758BF92}" presName="sibTrans" presStyleCnt="0"/>
      <dgm:spPr/>
    </dgm:pt>
    <dgm:pt modelId="{A0236F38-9023-4070-B872-DC13366B8D15}" type="pres">
      <dgm:prSet presAssocID="{95C9A5FC-A437-4DDE-BE76-83C1876532E3}" presName="compNode" presStyleCnt="0"/>
      <dgm:spPr/>
    </dgm:pt>
    <dgm:pt modelId="{2CBB60B0-68DF-4722-88B0-65679D3445B9}" type="pres">
      <dgm:prSet presAssocID="{95C9A5FC-A437-4DDE-BE76-83C1876532E3}" presName="bgRect" presStyleLbl="bgShp" presStyleIdx="3" presStyleCnt="5"/>
      <dgm:spPr/>
    </dgm:pt>
    <dgm:pt modelId="{5522AA51-7442-474B-A47F-E97A8FEE8EF9}" type="pres">
      <dgm:prSet presAssocID="{95C9A5FC-A437-4DDE-BE76-83C1876532E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Trafikljus kontur"/>
        </a:ext>
      </dgm:extLst>
    </dgm:pt>
    <dgm:pt modelId="{C788BB8B-A1E5-4184-889C-B8FD4E5CFCEC}" type="pres">
      <dgm:prSet presAssocID="{95C9A5FC-A437-4DDE-BE76-83C1876532E3}" presName="spaceRect" presStyleCnt="0"/>
      <dgm:spPr/>
    </dgm:pt>
    <dgm:pt modelId="{854B625D-74F1-4A4B-895A-37992197BB3C}" type="pres">
      <dgm:prSet presAssocID="{95C9A5FC-A437-4DDE-BE76-83C1876532E3}" presName="parTx" presStyleLbl="revTx" presStyleIdx="3" presStyleCnt="5">
        <dgm:presLayoutVars>
          <dgm:chMax val="0"/>
          <dgm:chPref val="0"/>
        </dgm:presLayoutVars>
      </dgm:prSet>
      <dgm:spPr/>
    </dgm:pt>
    <dgm:pt modelId="{7AA818B3-C490-499E-820A-88BF284574B8}" type="pres">
      <dgm:prSet presAssocID="{5CD7EFA0-00B4-46E5-A814-BA31060A969A}" presName="sibTrans" presStyleCnt="0"/>
      <dgm:spPr/>
    </dgm:pt>
    <dgm:pt modelId="{44D5DD82-0E5E-4090-BD41-FBE9F8359834}" type="pres">
      <dgm:prSet presAssocID="{885368A9-F165-473C-9460-837C3ED1DAE4}" presName="compNode" presStyleCnt="0"/>
      <dgm:spPr/>
    </dgm:pt>
    <dgm:pt modelId="{F6473FAE-0733-40EB-9C6D-8878D8A403B1}" type="pres">
      <dgm:prSet presAssocID="{885368A9-F165-473C-9460-837C3ED1DAE4}" presName="bgRect" presStyleLbl="bgShp" presStyleIdx="4" presStyleCnt="5"/>
      <dgm:spPr/>
    </dgm:pt>
    <dgm:pt modelId="{4BB7EA56-1373-4304-A6FA-50CDC781B4E5}" type="pres">
      <dgm:prSet presAssocID="{885368A9-F165-473C-9460-837C3ED1DAE4}"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Bygg arbetare, kvinna med hel fyllning"/>
        </a:ext>
      </dgm:extLst>
    </dgm:pt>
    <dgm:pt modelId="{FFC04D09-C49E-4ABD-A040-0D04365DE929}" type="pres">
      <dgm:prSet presAssocID="{885368A9-F165-473C-9460-837C3ED1DAE4}" presName="spaceRect" presStyleCnt="0"/>
      <dgm:spPr/>
    </dgm:pt>
    <dgm:pt modelId="{96979614-62CD-4E41-A23F-31BFED6A04B9}" type="pres">
      <dgm:prSet presAssocID="{885368A9-F165-473C-9460-837C3ED1DAE4}" presName="parTx" presStyleLbl="revTx" presStyleIdx="4" presStyleCnt="5">
        <dgm:presLayoutVars>
          <dgm:chMax val="0"/>
          <dgm:chPref val="0"/>
        </dgm:presLayoutVars>
      </dgm:prSet>
      <dgm:spPr/>
    </dgm:pt>
  </dgm:ptLst>
  <dgm:cxnLst>
    <dgm:cxn modelId="{96A8A512-6ABA-4617-9815-C66A828CA516}" srcId="{1143DB7B-D6B6-4651-8B51-1E5CA76FB116}" destId="{885368A9-F165-473C-9460-837C3ED1DAE4}" srcOrd="4" destOrd="0" parTransId="{2E18C0AF-92BA-4569-B7C7-957DCCFF7AB2}" sibTransId="{2158CFB5-5CC9-4733-9526-6A24761733FC}"/>
    <dgm:cxn modelId="{160CD749-BC25-46C6-BEF5-5B5DE11DF1D0}" srcId="{1143DB7B-D6B6-4651-8B51-1E5CA76FB116}" destId="{37D507D4-D12A-4401-8416-210F41CB4C63}" srcOrd="1" destOrd="0" parTransId="{9A0B06B5-62BA-4364-8D46-51176BD1FF18}" sibTransId="{7E337A8B-D7B7-41C2-8298-FA9B8B2BCCFF}"/>
    <dgm:cxn modelId="{8408F77E-58CC-4E0D-9419-362AE0390784}" type="presOf" srcId="{37D507D4-D12A-4401-8416-210F41CB4C63}" destId="{99618FB4-7768-432B-BE3C-29F06004C16D}" srcOrd="0" destOrd="0" presId="urn:microsoft.com/office/officeart/2018/2/layout/IconVerticalSolidList"/>
    <dgm:cxn modelId="{F52B557F-B86E-4A0E-ABF7-A4DA560E1DAF}" srcId="{1143DB7B-D6B6-4651-8B51-1E5CA76FB116}" destId="{95C9A5FC-A437-4DDE-BE76-83C1876532E3}" srcOrd="3" destOrd="0" parTransId="{626A6DC7-BA25-402B-864F-5F108BF1F518}" sibTransId="{5CD7EFA0-00B4-46E5-A814-BA31060A969A}"/>
    <dgm:cxn modelId="{1313BE90-94E0-4FF7-9F67-FAE3490BBEAA}" srcId="{1143DB7B-D6B6-4651-8B51-1E5CA76FB116}" destId="{04C9A744-E8C6-4159-8F03-8B1D20A9A742}" srcOrd="0" destOrd="0" parTransId="{274C7FB9-F036-43D4-9480-F19C2F164C0F}" sibTransId="{42AC692C-E637-4258-86FD-F26F9A7955B5}"/>
    <dgm:cxn modelId="{833A9EC9-4CC7-4F46-BB4B-2C1A29B45B71}" type="presOf" srcId="{5C705644-73DF-4256-BF4C-B54119469A04}" destId="{3C6619EB-ACF4-442A-B6A0-E9943F3F7772}" srcOrd="0" destOrd="0" presId="urn:microsoft.com/office/officeart/2018/2/layout/IconVerticalSolidList"/>
    <dgm:cxn modelId="{73C50BCE-9895-479C-81FB-D1EABDBF24D0}" srcId="{1143DB7B-D6B6-4651-8B51-1E5CA76FB116}" destId="{5C705644-73DF-4256-BF4C-B54119469A04}" srcOrd="2" destOrd="0" parTransId="{B4CEA7E5-1C32-47CE-B6E7-5E8CC75E2FC6}" sibTransId="{0BDC2982-0E96-4D7A-B345-67FF3758BF92}"/>
    <dgm:cxn modelId="{9BED89D7-E720-4A00-B74C-929C1CCE00F4}" type="presOf" srcId="{885368A9-F165-473C-9460-837C3ED1DAE4}" destId="{96979614-62CD-4E41-A23F-31BFED6A04B9}" srcOrd="0" destOrd="0" presId="urn:microsoft.com/office/officeart/2018/2/layout/IconVerticalSolidList"/>
    <dgm:cxn modelId="{C09B42DC-F24E-4B44-8FDC-E472E9C711B3}" type="presOf" srcId="{95C9A5FC-A437-4DDE-BE76-83C1876532E3}" destId="{854B625D-74F1-4A4B-895A-37992197BB3C}" srcOrd="0" destOrd="0" presId="urn:microsoft.com/office/officeart/2018/2/layout/IconVerticalSolidList"/>
    <dgm:cxn modelId="{2753BFE1-5356-42D5-96C6-AD13C2FAD87D}" type="presOf" srcId="{04C9A744-E8C6-4159-8F03-8B1D20A9A742}" destId="{CFE3001B-AB8E-411E-8021-1E6F3A717774}" srcOrd="0" destOrd="0" presId="urn:microsoft.com/office/officeart/2018/2/layout/IconVerticalSolidList"/>
    <dgm:cxn modelId="{C68F49F1-FBBE-4039-AF64-5CE66680890A}" type="presOf" srcId="{1143DB7B-D6B6-4651-8B51-1E5CA76FB116}" destId="{54A40C11-14A5-4647-BD04-E7052085C8BF}" srcOrd="0" destOrd="0" presId="urn:microsoft.com/office/officeart/2018/2/layout/IconVerticalSolidList"/>
    <dgm:cxn modelId="{D1DAFCFE-42AD-4CC4-9EF1-761B76E19D47}" type="presParOf" srcId="{54A40C11-14A5-4647-BD04-E7052085C8BF}" destId="{2ADE9C0B-AB87-4785-9321-82BA6E1A9872}" srcOrd="0" destOrd="0" presId="urn:microsoft.com/office/officeart/2018/2/layout/IconVerticalSolidList"/>
    <dgm:cxn modelId="{02180F53-7997-4A7A-89D6-B7D95C06E411}" type="presParOf" srcId="{2ADE9C0B-AB87-4785-9321-82BA6E1A9872}" destId="{3BEFCEB7-DBD3-40E7-BDA5-5CB2146ADA8B}" srcOrd="0" destOrd="0" presId="urn:microsoft.com/office/officeart/2018/2/layout/IconVerticalSolidList"/>
    <dgm:cxn modelId="{A6978771-8B58-4E95-85B7-4F11CEDB1A02}" type="presParOf" srcId="{2ADE9C0B-AB87-4785-9321-82BA6E1A9872}" destId="{CBC2071A-944E-417D-8D8D-AF15E78864FE}" srcOrd="1" destOrd="0" presId="urn:microsoft.com/office/officeart/2018/2/layout/IconVerticalSolidList"/>
    <dgm:cxn modelId="{3094B6E1-8C06-45DE-AD5B-1290AB488D88}" type="presParOf" srcId="{2ADE9C0B-AB87-4785-9321-82BA6E1A9872}" destId="{B0DD59CE-05D3-4413-AC14-6A085F7A3C00}" srcOrd="2" destOrd="0" presId="urn:microsoft.com/office/officeart/2018/2/layout/IconVerticalSolidList"/>
    <dgm:cxn modelId="{863C4A24-A5C7-4EED-B931-6567E29D8548}" type="presParOf" srcId="{2ADE9C0B-AB87-4785-9321-82BA6E1A9872}" destId="{CFE3001B-AB8E-411E-8021-1E6F3A717774}" srcOrd="3" destOrd="0" presId="urn:microsoft.com/office/officeart/2018/2/layout/IconVerticalSolidList"/>
    <dgm:cxn modelId="{75EA74D4-155A-4C5D-8F31-F6C66C637937}" type="presParOf" srcId="{54A40C11-14A5-4647-BD04-E7052085C8BF}" destId="{F6AEB3C5-1472-45CB-986A-2A57BD1C9FD2}" srcOrd="1" destOrd="0" presId="urn:microsoft.com/office/officeart/2018/2/layout/IconVerticalSolidList"/>
    <dgm:cxn modelId="{7FB54657-C38F-4D9B-9131-35AA99EF27A0}" type="presParOf" srcId="{54A40C11-14A5-4647-BD04-E7052085C8BF}" destId="{56112DEE-4CF2-4ED0-B857-2CB145D75998}" srcOrd="2" destOrd="0" presId="urn:microsoft.com/office/officeart/2018/2/layout/IconVerticalSolidList"/>
    <dgm:cxn modelId="{2E24D630-3090-41F9-A204-1E41467F4604}" type="presParOf" srcId="{56112DEE-4CF2-4ED0-B857-2CB145D75998}" destId="{FE73516E-8278-4F9C-9658-58220C0B40B2}" srcOrd="0" destOrd="0" presId="urn:microsoft.com/office/officeart/2018/2/layout/IconVerticalSolidList"/>
    <dgm:cxn modelId="{1A78111B-BAD1-47B1-96B5-B13D0A6534C8}" type="presParOf" srcId="{56112DEE-4CF2-4ED0-B857-2CB145D75998}" destId="{FCB43AF4-813F-455B-B7DD-496CB14BDE1F}" srcOrd="1" destOrd="0" presId="urn:microsoft.com/office/officeart/2018/2/layout/IconVerticalSolidList"/>
    <dgm:cxn modelId="{A97711EE-CF3B-42E2-83B2-FCB85C8137C7}" type="presParOf" srcId="{56112DEE-4CF2-4ED0-B857-2CB145D75998}" destId="{8969568E-184C-4C11-91CA-645774315D27}" srcOrd="2" destOrd="0" presId="urn:microsoft.com/office/officeart/2018/2/layout/IconVerticalSolidList"/>
    <dgm:cxn modelId="{11B14758-1850-4961-8ADD-02BC85DCC58E}" type="presParOf" srcId="{56112DEE-4CF2-4ED0-B857-2CB145D75998}" destId="{99618FB4-7768-432B-BE3C-29F06004C16D}" srcOrd="3" destOrd="0" presId="urn:microsoft.com/office/officeart/2018/2/layout/IconVerticalSolidList"/>
    <dgm:cxn modelId="{D9A890AA-238F-4B2C-8103-290337A6BC31}" type="presParOf" srcId="{54A40C11-14A5-4647-BD04-E7052085C8BF}" destId="{F5E5BCB6-F29E-4CA0-A640-8239854EB384}" srcOrd="3" destOrd="0" presId="urn:microsoft.com/office/officeart/2018/2/layout/IconVerticalSolidList"/>
    <dgm:cxn modelId="{956C1BD6-E772-4542-A902-78A4F93303E5}" type="presParOf" srcId="{54A40C11-14A5-4647-BD04-E7052085C8BF}" destId="{C1038C37-A10F-40F3-AC9D-B28BB7DD400D}" srcOrd="4" destOrd="0" presId="urn:microsoft.com/office/officeart/2018/2/layout/IconVerticalSolidList"/>
    <dgm:cxn modelId="{89F7D28E-3D44-46A8-8173-9705FE79AF61}" type="presParOf" srcId="{C1038C37-A10F-40F3-AC9D-B28BB7DD400D}" destId="{649802D0-0CFB-4723-93EA-62E6F522075D}" srcOrd="0" destOrd="0" presId="urn:microsoft.com/office/officeart/2018/2/layout/IconVerticalSolidList"/>
    <dgm:cxn modelId="{96CB5E30-0074-4EC2-9EE0-0CE692B9AE70}" type="presParOf" srcId="{C1038C37-A10F-40F3-AC9D-B28BB7DD400D}" destId="{5FB80E04-A416-48F9-A058-11525F4EAA90}" srcOrd="1" destOrd="0" presId="urn:microsoft.com/office/officeart/2018/2/layout/IconVerticalSolidList"/>
    <dgm:cxn modelId="{57FC6EAB-6AFC-4E70-8F3D-857DDE39C544}" type="presParOf" srcId="{C1038C37-A10F-40F3-AC9D-B28BB7DD400D}" destId="{B9BF9135-A7C5-4A4B-AD98-E0F172C39675}" srcOrd="2" destOrd="0" presId="urn:microsoft.com/office/officeart/2018/2/layout/IconVerticalSolidList"/>
    <dgm:cxn modelId="{F3FD30B9-F939-44EC-A972-A935F49F4AD2}" type="presParOf" srcId="{C1038C37-A10F-40F3-AC9D-B28BB7DD400D}" destId="{3C6619EB-ACF4-442A-B6A0-E9943F3F7772}" srcOrd="3" destOrd="0" presId="urn:microsoft.com/office/officeart/2018/2/layout/IconVerticalSolidList"/>
    <dgm:cxn modelId="{6E671BB7-8C9F-4666-9228-8AFBDECFECC0}" type="presParOf" srcId="{54A40C11-14A5-4647-BD04-E7052085C8BF}" destId="{0B683875-EB93-430E-8250-AA60E21E74A4}" srcOrd="5" destOrd="0" presId="urn:microsoft.com/office/officeart/2018/2/layout/IconVerticalSolidList"/>
    <dgm:cxn modelId="{98AC364E-4228-41E6-921D-F32DA958571F}" type="presParOf" srcId="{54A40C11-14A5-4647-BD04-E7052085C8BF}" destId="{A0236F38-9023-4070-B872-DC13366B8D15}" srcOrd="6" destOrd="0" presId="urn:microsoft.com/office/officeart/2018/2/layout/IconVerticalSolidList"/>
    <dgm:cxn modelId="{CFDC1474-C695-450A-B838-FC0AC5AAF223}" type="presParOf" srcId="{A0236F38-9023-4070-B872-DC13366B8D15}" destId="{2CBB60B0-68DF-4722-88B0-65679D3445B9}" srcOrd="0" destOrd="0" presId="urn:microsoft.com/office/officeart/2018/2/layout/IconVerticalSolidList"/>
    <dgm:cxn modelId="{AA1AB88A-268A-4FA0-A818-E5108B82EB43}" type="presParOf" srcId="{A0236F38-9023-4070-B872-DC13366B8D15}" destId="{5522AA51-7442-474B-A47F-E97A8FEE8EF9}" srcOrd="1" destOrd="0" presId="urn:microsoft.com/office/officeart/2018/2/layout/IconVerticalSolidList"/>
    <dgm:cxn modelId="{5ABFAC1B-D98D-4B18-8318-B1145C07EF80}" type="presParOf" srcId="{A0236F38-9023-4070-B872-DC13366B8D15}" destId="{C788BB8B-A1E5-4184-889C-B8FD4E5CFCEC}" srcOrd="2" destOrd="0" presId="urn:microsoft.com/office/officeart/2018/2/layout/IconVerticalSolidList"/>
    <dgm:cxn modelId="{9876F75B-3140-432E-A674-D8B837D25C78}" type="presParOf" srcId="{A0236F38-9023-4070-B872-DC13366B8D15}" destId="{854B625D-74F1-4A4B-895A-37992197BB3C}" srcOrd="3" destOrd="0" presId="urn:microsoft.com/office/officeart/2018/2/layout/IconVerticalSolidList"/>
    <dgm:cxn modelId="{ADBABFA2-7331-412A-A8A9-889E14814A33}" type="presParOf" srcId="{54A40C11-14A5-4647-BD04-E7052085C8BF}" destId="{7AA818B3-C490-499E-820A-88BF284574B8}" srcOrd="7" destOrd="0" presId="urn:microsoft.com/office/officeart/2018/2/layout/IconVerticalSolidList"/>
    <dgm:cxn modelId="{B40EC16E-CDBF-41A8-8DD8-BFFEAEB9B943}" type="presParOf" srcId="{54A40C11-14A5-4647-BD04-E7052085C8BF}" destId="{44D5DD82-0E5E-4090-BD41-FBE9F8359834}" srcOrd="8" destOrd="0" presId="urn:microsoft.com/office/officeart/2018/2/layout/IconVerticalSolidList"/>
    <dgm:cxn modelId="{8236AA31-B453-4DE4-A278-6564254DE7E2}" type="presParOf" srcId="{44D5DD82-0E5E-4090-BD41-FBE9F8359834}" destId="{F6473FAE-0733-40EB-9C6D-8878D8A403B1}" srcOrd="0" destOrd="0" presId="urn:microsoft.com/office/officeart/2018/2/layout/IconVerticalSolidList"/>
    <dgm:cxn modelId="{DF719C87-A611-4F03-A183-A4BCFCF9FE3A}" type="presParOf" srcId="{44D5DD82-0E5E-4090-BD41-FBE9F8359834}" destId="{4BB7EA56-1373-4304-A6FA-50CDC781B4E5}" srcOrd="1" destOrd="0" presId="urn:microsoft.com/office/officeart/2018/2/layout/IconVerticalSolidList"/>
    <dgm:cxn modelId="{75B6A09E-87D2-4BCA-B705-4504C6ECEFE8}" type="presParOf" srcId="{44D5DD82-0E5E-4090-BD41-FBE9F8359834}" destId="{FFC04D09-C49E-4ABD-A040-0D04365DE929}" srcOrd="2" destOrd="0" presId="urn:microsoft.com/office/officeart/2018/2/layout/IconVerticalSolidList"/>
    <dgm:cxn modelId="{4F28366A-8B2F-4D78-B8B6-5225D69868F0}" type="presParOf" srcId="{44D5DD82-0E5E-4090-BD41-FBE9F8359834}" destId="{96979614-62CD-4E41-A23F-31BFED6A04B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FCEB7-DBD3-40E7-BDA5-5CB2146ADA8B}">
      <dsp:nvSpPr>
        <dsp:cNvPr id="0" name=""/>
        <dsp:cNvSpPr/>
      </dsp:nvSpPr>
      <dsp:spPr>
        <a:xfrm>
          <a:off x="0" y="4149"/>
          <a:ext cx="10451625" cy="88385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C2071A-944E-417D-8D8D-AF15E78864FE}">
      <dsp:nvSpPr>
        <dsp:cNvPr id="0" name=""/>
        <dsp:cNvSpPr/>
      </dsp:nvSpPr>
      <dsp:spPr>
        <a:xfrm>
          <a:off x="267365" y="203016"/>
          <a:ext cx="486118" cy="4861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3001B-AB8E-411E-8021-1E6F3A717774}">
      <dsp:nvSpPr>
        <dsp:cNvPr id="0" name=""/>
        <dsp:cNvSpPr/>
      </dsp:nvSpPr>
      <dsp:spPr>
        <a:xfrm>
          <a:off x="1020849" y="4149"/>
          <a:ext cx="9430775" cy="883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41" tIns="93541" rIns="93541" bIns="93541" numCol="1" spcCol="1270" anchor="ctr" anchorCtr="0">
          <a:noAutofit/>
        </a:bodyPr>
        <a:lstStyle/>
        <a:p>
          <a:pPr marL="0" lvl="0" indent="0" algn="l" defTabSz="666750">
            <a:lnSpc>
              <a:spcPct val="100000"/>
            </a:lnSpc>
            <a:spcBef>
              <a:spcPct val="0"/>
            </a:spcBef>
            <a:spcAft>
              <a:spcPct val="35000"/>
            </a:spcAft>
            <a:buNone/>
          </a:pPr>
          <a:r>
            <a:rPr lang="sv-SE" sz="1500" kern="1200"/>
            <a:t>Västtrafik är kollektivtrafikhuvudman. De beställer trafik, finansierar och beställer banan av spårinnehavaren. De är underställda Stadsmiljöförvaltningens krav som spårinnehavare, för kapacitet, vagnsmodeller och andra krav kopplat till anläggning.</a:t>
          </a:r>
        </a:p>
      </dsp:txBody>
      <dsp:txXfrm>
        <a:off x="1020849" y="4149"/>
        <a:ext cx="9430775" cy="883852"/>
      </dsp:txXfrm>
    </dsp:sp>
    <dsp:sp modelId="{FE73516E-8278-4F9C-9658-58220C0B40B2}">
      <dsp:nvSpPr>
        <dsp:cNvPr id="0" name=""/>
        <dsp:cNvSpPr/>
      </dsp:nvSpPr>
      <dsp:spPr>
        <a:xfrm>
          <a:off x="0" y="1108965"/>
          <a:ext cx="10451625" cy="88385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B43AF4-813F-455B-B7DD-496CB14BDE1F}">
      <dsp:nvSpPr>
        <dsp:cNvPr id="0" name=""/>
        <dsp:cNvSpPr/>
      </dsp:nvSpPr>
      <dsp:spPr>
        <a:xfrm>
          <a:off x="267365" y="1307832"/>
          <a:ext cx="486118" cy="48611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618FB4-7768-432B-BE3C-29F06004C16D}">
      <dsp:nvSpPr>
        <dsp:cNvPr id="0" name=""/>
        <dsp:cNvSpPr/>
      </dsp:nvSpPr>
      <dsp:spPr>
        <a:xfrm>
          <a:off x="1020849" y="1108965"/>
          <a:ext cx="9430775" cy="883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41" tIns="93541" rIns="93541" bIns="93541" numCol="1" spcCol="1270" anchor="ctr" anchorCtr="0">
          <a:noAutofit/>
        </a:bodyPr>
        <a:lstStyle/>
        <a:p>
          <a:pPr marL="0" lvl="0" indent="0" algn="l" defTabSz="666750">
            <a:lnSpc>
              <a:spcPct val="100000"/>
            </a:lnSpc>
            <a:spcBef>
              <a:spcPct val="0"/>
            </a:spcBef>
            <a:spcAft>
              <a:spcPct val="35000"/>
            </a:spcAft>
            <a:buNone/>
          </a:pPr>
          <a:r>
            <a:rPr lang="sv-SE" sz="1500" kern="1200" dirty="0"/>
            <a:t>Stadsmiljöförvaltningen är spårinnehavare. Vi sätter förutsättningarna för Göteborgs spårvägssystem och anläggning. Fastställer krav på regelverk, kapacitet, trafikföring, trafikledning, vagnar, planering och konstruktion samt uppföljning. det är ett strikt ansvar som ej går avtala bort.</a:t>
          </a:r>
        </a:p>
      </dsp:txBody>
      <dsp:txXfrm>
        <a:off x="1020849" y="1108965"/>
        <a:ext cx="9430775" cy="883852"/>
      </dsp:txXfrm>
    </dsp:sp>
    <dsp:sp modelId="{649802D0-0CFB-4723-93EA-62E6F522075D}">
      <dsp:nvSpPr>
        <dsp:cNvPr id="0" name=""/>
        <dsp:cNvSpPr/>
      </dsp:nvSpPr>
      <dsp:spPr>
        <a:xfrm>
          <a:off x="0" y="2213781"/>
          <a:ext cx="10451625" cy="88385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B80E04-A416-48F9-A058-11525F4EAA90}">
      <dsp:nvSpPr>
        <dsp:cNvPr id="0" name=""/>
        <dsp:cNvSpPr/>
      </dsp:nvSpPr>
      <dsp:spPr>
        <a:xfrm>
          <a:off x="267365" y="2412648"/>
          <a:ext cx="486118" cy="4861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6619EB-ACF4-442A-B6A0-E9943F3F7772}">
      <dsp:nvSpPr>
        <dsp:cNvPr id="0" name=""/>
        <dsp:cNvSpPr/>
      </dsp:nvSpPr>
      <dsp:spPr>
        <a:xfrm>
          <a:off x="1020849" y="2213781"/>
          <a:ext cx="9430775" cy="883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41" tIns="93541" rIns="93541" bIns="93541" numCol="1" spcCol="1270" anchor="ctr" anchorCtr="0">
          <a:noAutofit/>
        </a:bodyPr>
        <a:lstStyle/>
        <a:p>
          <a:pPr marL="0" lvl="0" indent="0" algn="l" defTabSz="666750">
            <a:lnSpc>
              <a:spcPct val="100000"/>
            </a:lnSpc>
            <a:spcBef>
              <a:spcPct val="0"/>
            </a:spcBef>
            <a:spcAft>
              <a:spcPct val="35000"/>
            </a:spcAft>
            <a:buNone/>
          </a:pPr>
          <a:r>
            <a:rPr lang="sv-SE" sz="1500" kern="1200" dirty="0"/>
            <a:t>Göteborgs Spårvägar AB är trafikutövare. Trafikutövning tilldelas av kollektivtrafikhuvudmannen men trafik får ej utföras i spårvägsanläggningen utan medgivande från spårinnehavare.</a:t>
          </a:r>
        </a:p>
      </dsp:txBody>
      <dsp:txXfrm>
        <a:off x="1020849" y="2213781"/>
        <a:ext cx="9430775" cy="883852"/>
      </dsp:txXfrm>
    </dsp:sp>
    <dsp:sp modelId="{2CBB60B0-68DF-4722-88B0-65679D3445B9}">
      <dsp:nvSpPr>
        <dsp:cNvPr id="0" name=""/>
        <dsp:cNvSpPr/>
      </dsp:nvSpPr>
      <dsp:spPr>
        <a:xfrm>
          <a:off x="0" y="3318596"/>
          <a:ext cx="10451625" cy="88385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22AA51-7442-474B-A47F-E97A8FEE8EF9}">
      <dsp:nvSpPr>
        <dsp:cNvPr id="0" name=""/>
        <dsp:cNvSpPr/>
      </dsp:nvSpPr>
      <dsp:spPr>
        <a:xfrm>
          <a:off x="267365" y="3517463"/>
          <a:ext cx="486118" cy="48611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4B625D-74F1-4A4B-895A-37992197BB3C}">
      <dsp:nvSpPr>
        <dsp:cNvPr id="0" name=""/>
        <dsp:cNvSpPr/>
      </dsp:nvSpPr>
      <dsp:spPr>
        <a:xfrm>
          <a:off x="1020849" y="3318596"/>
          <a:ext cx="9430775" cy="883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41" tIns="93541" rIns="93541" bIns="93541" numCol="1" spcCol="1270" anchor="ctr" anchorCtr="0">
          <a:noAutofit/>
        </a:bodyPr>
        <a:lstStyle/>
        <a:p>
          <a:pPr marL="0" lvl="0" indent="0" algn="l" defTabSz="666750">
            <a:lnSpc>
              <a:spcPct val="100000"/>
            </a:lnSpc>
            <a:spcBef>
              <a:spcPct val="0"/>
            </a:spcBef>
            <a:spcAft>
              <a:spcPct val="35000"/>
            </a:spcAft>
            <a:buNone/>
          </a:pPr>
          <a:r>
            <a:rPr lang="sv-SE" sz="1500" kern="1200" dirty="0"/>
            <a:t>Särskild trafikledning kan endast finnas om ett överlåtelseavtal från spårinnehavare ges.</a:t>
          </a:r>
        </a:p>
      </dsp:txBody>
      <dsp:txXfrm>
        <a:off x="1020849" y="3318596"/>
        <a:ext cx="9430775" cy="883852"/>
      </dsp:txXfrm>
    </dsp:sp>
    <dsp:sp modelId="{F6473FAE-0733-40EB-9C6D-8878D8A403B1}">
      <dsp:nvSpPr>
        <dsp:cNvPr id="0" name=""/>
        <dsp:cNvSpPr/>
      </dsp:nvSpPr>
      <dsp:spPr>
        <a:xfrm>
          <a:off x="0" y="4423412"/>
          <a:ext cx="10451625" cy="88385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B7EA56-1373-4304-A6FA-50CDC781B4E5}">
      <dsp:nvSpPr>
        <dsp:cNvPr id="0" name=""/>
        <dsp:cNvSpPr/>
      </dsp:nvSpPr>
      <dsp:spPr>
        <a:xfrm>
          <a:off x="267365" y="4622279"/>
          <a:ext cx="486118" cy="486118"/>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979614-62CD-4E41-A23F-31BFED6A04B9}">
      <dsp:nvSpPr>
        <dsp:cNvPr id="0" name=""/>
        <dsp:cNvSpPr/>
      </dsp:nvSpPr>
      <dsp:spPr>
        <a:xfrm>
          <a:off x="1020849" y="4423412"/>
          <a:ext cx="9430775" cy="883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41" tIns="93541" rIns="93541" bIns="93541" numCol="1" spcCol="1270" anchor="ctr" anchorCtr="0">
          <a:noAutofit/>
        </a:bodyPr>
        <a:lstStyle/>
        <a:p>
          <a:pPr marL="0" lvl="0" indent="0" algn="l" defTabSz="666750">
            <a:lnSpc>
              <a:spcPct val="100000"/>
            </a:lnSpc>
            <a:spcBef>
              <a:spcPct val="0"/>
            </a:spcBef>
            <a:spcAft>
              <a:spcPct val="35000"/>
            </a:spcAft>
            <a:buNone/>
          </a:pPr>
          <a:r>
            <a:rPr lang="sv-SE" sz="1500" kern="1200" dirty="0"/>
            <a:t>Entreprenörer på spårvägsbanan arbetar på spårinnehavarens tillstånd och är underställd spårinnehavarens krav. Även entreprenör för exploatering eller projekt ska följa säkerhetsordningen.</a:t>
          </a:r>
        </a:p>
      </dsp:txBody>
      <dsp:txXfrm>
        <a:off x="1020849" y="4423412"/>
        <a:ext cx="9430775" cy="88385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8D75527-1052-40CF-90A7-805EC4F772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782182B2-420A-475A-83CF-72C9A1964B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1BB566-3845-4DC0-8CE2-DC15231A2062}" type="datetime1">
              <a:rPr lang="sv-SE" smtClean="0"/>
              <a:t>2024-04-16</a:t>
            </a:fld>
            <a:endParaRPr lang="sv-SE"/>
          </a:p>
        </p:txBody>
      </p:sp>
      <p:sp>
        <p:nvSpPr>
          <p:cNvPr id="4" name="Platshållare för sidfot 3">
            <a:extLst>
              <a:ext uri="{FF2B5EF4-FFF2-40B4-BE49-F238E27FC236}">
                <a16:creationId xmlns:a16="http://schemas.microsoft.com/office/drawing/2014/main" id="{3CFEBD13-AD79-4726-9C7A-9E5C531A1A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00A28DF-4169-4B51-B8D3-AA9A5D6123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9A0780-C7EB-45E8-96EB-66D0986C42C0}" type="slidenum">
              <a:rPr lang="sv-SE" smtClean="0"/>
              <a:t>‹#›</a:t>
            </a:fld>
            <a:endParaRPr lang="sv-SE"/>
          </a:p>
        </p:txBody>
      </p:sp>
    </p:spTree>
    <p:extLst>
      <p:ext uri="{BB962C8B-B14F-4D97-AF65-F5344CB8AC3E}">
        <p14:creationId xmlns:p14="http://schemas.microsoft.com/office/powerpoint/2010/main" val="8103370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95FFDC-F934-4037-B505-500B08CD3B8C}" type="datetime1">
              <a:rPr lang="sv-SE" smtClean="0"/>
              <a:t>2024-04-16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1086EF-3011-429C-976B-61D9CA3A2B54}" type="slidenum">
              <a:rPr lang="sv-SE" smtClean="0"/>
              <a:t>‹#›</a:t>
            </a:fld>
            <a:endParaRPr lang="sv-SE"/>
          </a:p>
        </p:txBody>
      </p:sp>
    </p:spTree>
    <p:extLst>
      <p:ext uri="{BB962C8B-B14F-4D97-AF65-F5344CB8AC3E}">
        <p14:creationId xmlns:p14="http://schemas.microsoft.com/office/powerpoint/2010/main" val="207958687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just">
              <a:lnSpc>
                <a:spcPct val="115000"/>
              </a:lnSpc>
              <a:spcAft>
                <a:spcPts val="800"/>
              </a:spcAf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En ytterst viktig parameter för spårvägsanläggningen är i vilken hastighet spårvagnstrafiken kan bedrivas i förhållande till den planerade hastigheten. Hastigheten är en stor och viktig faktor i anläggningens tillgänglighet. I händelse av fel i spårvägsanläggningen kan spårvagnstrafikens hastighet behöva reduceras för att upprätthålla säkerheten.</a:t>
            </a:r>
          </a:p>
          <a:p>
            <a:pPr algn="just">
              <a:lnSpc>
                <a:spcPct val="115000"/>
              </a:lnSpc>
              <a:spcAft>
                <a:spcPts val="800"/>
              </a:spcAf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2023 har präglats av hastighetsnedsättningar på en nivå som anläggningen ej haft tidigare. Både i mängd, omfattning och hur länge de har varat. Hastighetsnedsättningarna är tillsatta för att se till att spårvägsbanan är trafiksäker. Det pågår kontinuerligt arbete med att åtgärda dessa för att säkerställa effektiv och trafiksäker körning på spårvägsbanan. </a:t>
            </a:r>
          </a:p>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2024-04-16</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3</a:t>
            </a:fld>
            <a:endParaRPr lang="sv-SE"/>
          </a:p>
        </p:txBody>
      </p:sp>
    </p:spTree>
    <p:extLst>
      <p:ext uri="{BB962C8B-B14F-4D97-AF65-F5344CB8AC3E}">
        <p14:creationId xmlns:p14="http://schemas.microsoft.com/office/powerpoint/2010/main" val="3572446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2024-04-16</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4</a:t>
            </a:fld>
            <a:endParaRPr lang="sv-SE"/>
          </a:p>
        </p:txBody>
      </p:sp>
    </p:spTree>
    <p:extLst>
      <p:ext uri="{BB962C8B-B14F-4D97-AF65-F5344CB8AC3E}">
        <p14:creationId xmlns:p14="http://schemas.microsoft.com/office/powerpoint/2010/main" val="2772682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Åtgärder som inleddes omedelbart var att analysera hur många fler platser vi har i staden med denna form av cykelbana. Vi har på några ställen initierat åtgärder för att säkerställa olyckan inte sker igen bland annat på den olycksdrabbade platsen. Både med att förstärka signaler men även skifta på vissa utfarter mot gatan för cykel. Egentligen små åtgärder som ger stor proaktiv effekt både för spårväg men även för </a:t>
            </a:r>
            <a:r>
              <a:rPr lang="sv-SE" dirty="0" err="1"/>
              <a:t>cykelstaden</a:t>
            </a:r>
            <a:r>
              <a:rPr lang="sv-SE" dirty="0"/>
              <a:t>. </a:t>
            </a:r>
          </a:p>
        </p:txBody>
      </p:sp>
      <p:sp>
        <p:nvSpPr>
          <p:cNvPr id="4" name="Platshållare för datum 3"/>
          <p:cNvSpPr>
            <a:spLocks noGrp="1"/>
          </p:cNvSpPr>
          <p:nvPr>
            <p:ph type="dt" idx="1"/>
          </p:nvPr>
        </p:nvSpPr>
        <p:spPr/>
        <p:txBody>
          <a:bodyPr/>
          <a:lstStyle/>
          <a:p>
            <a:fld id="{F995FFDC-F934-4037-B505-500B08CD3B8C}" type="datetime1">
              <a:rPr lang="sv-SE" smtClean="0"/>
              <a:t>2024-04-16</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9</a:t>
            </a:fld>
            <a:endParaRPr lang="sv-SE"/>
          </a:p>
        </p:txBody>
      </p:sp>
    </p:spTree>
    <p:extLst>
      <p:ext uri="{BB962C8B-B14F-4D97-AF65-F5344CB8AC3E}">
        <p14:creationId xmlns:p14="http://schemas.microsoft.com/office/powerpoint/2010/main" val="6332165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4186997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4705045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51492622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dirty="0"/>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8268127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50093005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7586088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sv-SE" dirty="0"/>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3189188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sv-SE" dirty="0"/>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4620150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r>
              <a:rPr lang="sv-SE" dirty="0"/>
              <a:t>för att lägga till en bild</a:t>
            </a:r>
            <a:endParaRPr lang="en-US" dirty="0"/>
          </a:p>
        </p:txBody>
      </p:sp>
    </p:spTree>
    <p:extLst>
      <p:ext uri="{BB962C8B-B14F-4D97-AF65-F5344CB8AC3E}">
        <p14:creationId xmlns:p14="http://schemas.microsoft.com/office/powerpoint/2010/main" val="32511172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accent5"/>
          </a:solidFill>
        </p:spPr>
        <p:txBody>
          <a:bodyPr wrap="square" lIns="432000" tIns="432000" rIns="432000" bIns="432000" anchor="ctr" anchorCtr="0">
            <a:spAutoFit/>
          </a:bodyPr>
          <a:lstStyle>
            <a:lvl1pPr algn="l">
              <a:lnSpc>
                <a:spcPct val="90000"/>
              </a:lnSpc>
              <a:defRPr sz="3000">
                <a:solidFill>
                  <a:schemeClr val="bg1"/>
                </a:solidFill>
              </a:defRPr>
            </a:lvl1pPr>
          </a:lstStyle>
          <a:p>
            <a:r>
              <a:rPr lang="sv-SE" dirty="0"/>
              <a:t>Rubrik på</a:t>
            </a:r>
            <a:br>
              <a:rPr lang="sv-SE" dirty="0"/>
            </a:br>
            <a:r>
              <a:rPr lang="sv-SE" dirty="0"/>
              <a:t>två rader</a:t>
            </a:r>
            <a:endParaRPr lang="en-US" dirty="0"/>
          </a:p>
        </p:txBody>
      </p:sp>
    </p:spTree>
    <p:extLst>
      <p:ext uri="{BB962C8B-B14F-4D97-AF65-F5344CB8AC3E}">
        <p14:creationId xmlns:p14="http://schemas.microsoft.com/office/powerpoint/2010/main" val="99048215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7044864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404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r>
              <a:rPr lang="sv-SE" dirty="0"/>
              <a:t>för att lägga till en bild</a:t>
            </a:r>
            <a:endParaRPr lang="en-US" dirty="0"/>
          </a:p>
        </p:txBody>
      </p:sp>
    </p:spTree>
    <p:extLst>
      <p:ext uri="{BB962C8B-B14F-4D97-AF65-F5344CB8AC3E}">
        <p14:creationId xmlns:p14="http://schemas.microsoft.com/office/powerpoint/2010/main" val="74547371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bg1"/>
                </a:solidFill>
              </a:defRPr>
            </a:lvl1pPr>
          </a:lstStyle>
          <a:p>
            <a:r>
              <a:rPr lang="sv-SE" dirty="0"/>
              <a:t>Klicka här för att ändra mall för rubrikformat</a:t>
            </a:r>
            <a:endParaRPr lang="en-US" dirty="0"/>
          </a:p>
        </p:txBody>
      </p:sp>
    </p:spTree>
    <p:extLst>
      <p:ext uri="{BB962C8B-B14F-4D97-AF65-F5344CB8AC3E}">
        <p14:creationId xmlns:p14="http://schemas.microsoft.com/office/powerpoint/2010/main" val="344599698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a:t>
            </a:r>
            <a:br>
              <a:rPr lang="sv-SE" dirty="0"/>
            </a:br>
            <a:r>
              <a:rPr lang="sv-SE" dirty="0"/>
              <a:t>för att lägga till en bild</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06485834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6715C386-526F-48AC-AD19-830972616829}"/>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58761775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5342DB73-4413-4392-B228-119A141D349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
        <p:nvSpPr>
          <p:cNvPr id="2" name="Rubrik 3">
            <a:extLst>
              <a:ext uri="{FF2B5EF4-FFF2-40B4-BE49-F238E27FC236}">
                <a16:creationId xmlns:a16="http://schemas.microsoft.com/office/drawing/2014/main" id="{F75068A3-1A23-D7A8-E32B-9930CB95DD25}"/>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dirty="0"/>
              <a:t>Kontakt</a:t>
            </a:r>
          </a:p>
        </p:txBody>
      </p:sp>
    </p:spTree>
    <p:extLst>
      <p:ext uri="{BB962C8B-B14F-4D97-AF65-F5344CB8AC3E}">
        <p14:creationId xmlns:p14="http://schemas.microsoft.com/office/powerpoint/2010/main" val="22942773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42698244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82832118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endParaRPr lang="sv-SE" dirty="0"/>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96329555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15493513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7040061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56500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accent1"/>
          </a:solidFill>
        </p:spPr>
        <p:txBody>
          <a:bodyPr wrap="square" lIns="432000" tIns="432000" rIns="432000" bIns="432000" anchor="ctr" anchorCtr="0">
            <a:spAutoFit/>
          </a:bodyPr>
          <a:lstStyle>
            <a:lvl1pPr algn="l">
              <a:lnSpc>
                <a:spcPct val="90000"/>
              </a:lnSpc>
              <a:defRPr sz="3000">
                <a:solidFill>
                  <a:schemeClr val="bg1"/>
                </a:solidFill>
              </a:defRPr>
            </a:lvl1pPr>
          </a:lstStyle>
          <a:p>
            <a:r>
              <a:rPr lang="sv-SE" dirty="0"/>
              <a:t>Rubrik på</a:t>
            </a:r>
            <a:br>
              <a:rPr lang="sv-SE" dirty="0"/>
            </a:br>
            <a:r>
              <a:rPr lang="sv-SE" dirty="0"/>
              <a:t>två rader</a:t>
            </a:r>
            <a:endParaRPr lang="en-US" dirty="0"/>
          </a:p>
        </p:txBody>
      </p:sp>
    </p:spTree>
    <p:extLst>
      <p:ext uri="{BB962C8B-B14F-4D97-AF65-F5344CB8AC3E}">
        <p14:creationId xmlns:p14="http://schemas.microsoft.com/office/powerpoint/2010/main" val="115201601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dirty="0"/>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5053155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98269766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90261763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sv-SE" dirty="0"/>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67129329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sv-SE" dirty="0"/>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486957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r>
              <a:rPr lang="sv-SE" dirty="0"/>
              <a:t>för att lägga till en bild</a:t>
            </a:r>
            <a:endParaRPr lang="en-US" dirty="0"/>
          </a:p>
        </p:txBody>
      </p:sp>
    </p:spTree>
    <p:extLst>
      <p:ext uri="{BB962C8B-B14F-4D97-AF65-F5344CB8AC3E}">
        <p14:creationId xmlns:p14="http://schemas.microsoft.com/office/powerpoint/2010/main" val="217654090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accent6"/>
          </a:solidFill>
        </p:spPr>
        <p:txBody>
          <a:bodyPr wrap="square" lIns="432000" tIns="432000" rIns="432000" bIns="432000" anchor="ctr" anchorCtr="0">
            <a:spAutoFit/>
          </a:bodyPr>
          <a:lstStyle>
            <a:lvl1pPr algn="l">
              <a:lnSpc>
                <a:spcPct val="90000"/>
              </a:lnSpc>
              <a:defRPr sz="3000">
                <a:solidFill>
                  <a:schemeClr val="bg1"/>
                </a:solidFill>
              </a:defRPr>
            </a:lvl1pPr>
          </a:lstStyle>
          <a:p>
            <a:r>
              <a:rPr lang="sv-SE" dirty="0"/>
              <a:t>Rubrik på</a:t>
            </a:r>
            <a:br>
              <a:rPr lang="sv-SE" dirty="0"/>
            </a:br>
            <a:r>
              <a:rPr lang="sv-SE" dirty="0"/>
              <a:t>två rader</a:t>
            </a:r>
            <a:endParaRPr lang="en-US" dirty="0"/>
          </a:p>
        </p:txBody>
      </p:sp>
    </p:spTree>
    <p:extLst>
      <p:ext uri="{BB962C8B-B14F-4D97-AF65-F5344CB8AC3E}">
        <p14:creationId xmlns:p14="http://schemas.microsoft.com/office/powerpoint/2010/main" val="343815228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23209776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257466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bg1"/>
                </a:solidFill>
              </a:defRPr>
            </a:lvl1pPr>
          </a:lstStyle>
          <a:p>
            <a:r>
              <a:rPr lang="sv-SE" dirty="0"/>
              <a:t>Klicka här för att ändra mall för rubrikformat</a:t>
            </a:r>
            <a:endParaRPr lang="en-US" dirty="0"/>
          </a:p>
        </p:txBody>
      </p:sp>
    </p:spTree>
    <p:extLst>
      <p:ext uri="{BB962C8B-B14F-4D97-AF65-F5344CB8AC3E}">
        <p14:creationId xmlns:p14="http://schemas.microsoft.com/office/powerpoint/2010/main" val="2839032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5423626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a:t>
            </a:r>
            <a:br>
              <a:rPr lang="sv-SE" dirty="0"/>
            </a:br>
            <a:r>
              <a:rPr lang="sv-SE" dirty="0"/>
              <a:t>för att lägga till en bild</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428749536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388E3460-7228-4DB3-A6B8-F304B211BC3F}"/>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00141488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6553C1A9-DB36-4729-A526-0352AB7C6E25}"/>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
        <p:nvSpPr>
          <p:cNvPr id="2" name="Rubrik 3">
            <a:extLst>
              <a:ext uri="{FF2B5EF4-FFF2-40B4-BE49-F238E27FC236}">
                <a16:creationId xmlns:a16="http://schemas.microsoft.com/office/drawing/2014/main" id="{D0EC1FC0-8DDF-31BC-6880-F607E54C8999}"/>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dirty="0"/>
              <a:t>Kontakt</a:t>
            </a:r>
          </a:p>
        </p:txBody>
      </p:sp>
    </p:spTree>
    <p:extLst>
      <p:ext uri="{BB962C8B-B14F-4D97-AF65-F5344CB8AC3E}">
        <p14:creationId xmlns:p14="http://schemas.microsoft.com/office/powerpoint/2010/main" val="38212309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1496530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dirty="0"/>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tx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92686840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endParaRPr lang="sv-SE" dirty="0"/>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56714721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0642340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26216656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58837922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dirty="0"/>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249858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019656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5386136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83049943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sv-SE" dirty="0"/>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28473892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sv-SE" dirty="0"/>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39111571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r>
              <a:rPr lang="sv-SE" dirty="0"/>
              <a:t>för att lägga till en bild</a:t>
            </a:r>
            <a:endParaRPr lang="en-US" dirty="0"/>
          </a:p>
        </p:txBody>
      </p:sp>
    </p:spTree>
    <p:extLst>
      <p:ext uri="{BB962C8B-B14F-4D97-AF65-F5344CB8AC3E}">
        <p14:creationId xmlns:p14="http://schemas.microsoft.com/office/powerpoint/2010/main" val="99156347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bg2"/>
          </a:solidFill>
        </p:spPr>
        <p:txBody>
          <a:bodyPr wrap="square" lIns="432000" tIns="432000" rIns="432000" bIns="432000" anchor="ctr" anchorCtr="0">
            <a:spAutoFit/>
          </a:bodyPr>
          <a:lstStyle>
            <a:lvl1pPr algn="l">
              <a:lnSpc>
                <a:spcPct val="90000"/>
              </a:lnSpc>
              <a:defRPr sz="3000">
                <a:solidFill>
                  <a:schemeClr val="tx1"/>
                </a:solidFill>
              </a:defRPr>
            </a:lvl1pPr>
          </a:lstStyle>
          <a:p>
            <a:r>
              <a:rPr lang="sv-SE" dirty="0"/>
              <a:t>Rubrik på</a:t>
            </a:r>
            <a:br>
              <a:rPr lang="sv-SE" dirty="0"/>
            </a:br>
            <a:r>
              <a:rPr lang="sv-SE" dirty="0"/>
              <a:t>två rader</a:t>
            </a:r>
            <a:endParaRPr lang="en-US" dirty="0"/>
          </a:p>
        </p:txBody>
      </p:sp>
    </p:spTree>
    <p:extLst>
      <p:ext uri="{BB962C8B-B14F-4D97-AF65-F5344CB8AC3E}">
        <p14:creationId xmlns:p14="http://schemas.microsoft.com/office/powerpoint/2010/main" val="487858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43850209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53570793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tx1"/>
                </a:solidFill>
              </a:defRPr>
            </a:lvl1pPr>
          </a:lstStyle>
          <a:p>
            <a:r>
              <a:rPr lang="sv-SE" dirty="0"/>
              <a:t>Klicka här för att ändra mall för rubrikformat</a:t>
            </a:r>
            <a:endParaRPr lang="en-US" dirty="0"/>
          </a:p>
        </p:txBody>
      </p:sp>
    </p:spTree>
    <p:extLst>
      <p:ext uri="{BB962C8B-B14F-4D97-AF65-F5344CB8AC3E}">
        <p14:creationId xmlns:p14="http://schemas.microsoft.com/office/powerpoint/2010/main" val="256546531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a:t>
            </a:r>
            <a:br>
              <a:rPr lang="sv-SE" dirty="0"/>
            </a:br>
            <a:r>
              <a:rPr lang="sv-SE" dirty="0"/>
              <a:t>för att lägga till en bild</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2704218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47882711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tx1"/>
                </a:solidFill>
              </a:defRPr>
            </a:lvl1pPr>
          </a:lstStyle>
          <a:p>
            <a:r>
              <a:rPr lang="sv-SE" dirty="0"/>
              <a:t>Klicka här för att ändra mall för rubrikformat</a:t>
            </a:r>
            <a:endParaRPr lang="en-US"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04367532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tx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92F5E2AC-A457-4DE9-9A2C-4BE86BC0052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
        <p:nvSpPr>
          <p:cNvPr id="2" name="Rubrik 3">
            <a:extLst>
              <a:ext uri="{FF2B5EF4-FFF2-40B4-BE49-F238E27FC236}">
                <a16:creationId xmlns:a16="http://schemas.microsoft.com/office/drawing/2014/main" id="{217DBA35-B954-D5BE-3055-10F75AB3F288}"/>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tx1"/>
                </a:solidFill>
              </a:defRPr>
            </a:lvl1pPr>
          </a:lstStyle>
          <a:p>
            <a:r>
              <a:rPr lang="sv-SE" dirty="0"/>
              <a:t>Kontakt</a:t>
            </a:r>
          </a:p>
        </p:txBody>
      </p:sp>
    </p:spTree>
    <p:extLst>
      <p:ext uri="{BB962C8B-B14F-4D97-AF65-F5344CB8AC3E}">
        <p14:creationId xmlns:p14="http://schemas.microsoft.com/office/powerpoint/2010/main" val="176441280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698010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a:t>
            </a:r>
            <a:br>
              <a:rPr lang="sv-SE" dirty="0"/>
            </a:br>
            <a:r>
              <a:rPr lang="sv-SE" dirty="0"/>
              <a:t>för att lägga till en bild</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629303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503024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4" name="Rubrik 3">
            <a:extLst>
              <a:ext uri="{FF2B5EF4-FFF2-40B4-BE49-F238E27FC236}">
                <a16:creationId xmlns:a16="http://schemas.microsoft.com/office/drawing/2014/main" id="{7A284E58-B676-47B0-B49B-D281A884EF27}"/>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solidFill>
                <a:latin typeface="+mn-lt"/>
              </a:rPr>
              <a:t>Hållbar stad – öppen för världen</a:t>
            </a:r>
          </a:p>
        </p:txBody>
      </p:sp>
    </p:spTree>
    <p:extLst>
      <p:ext uri="{BB962C8B-B14F-4D97-AF65-F5344CB8AC3E}">
        <p14:creationId xmlns:p14="http://schemas.microsoft.com/office/powerpoint/2010/main" val="1110495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63907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endParaRPr lang="sv-SE" dirty="0"/>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488429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2515288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endParaRPr lang="sv-SE" dirty="0"/>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5458736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507361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2877871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466595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dirty="0"/>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4579239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53676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027850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sv-SE" dirty="0"/>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3350037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sv-SE" dirty="0"/>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225885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193478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r>
              <a:rPr lang="sv-SE" dirty="0"/>
              <a:t>för att lägga till en bild</a:t>
            </a:r>
            <a:endParaRPr lang="en-US" dirty="0"/>
          </a:p>
        </p:txBody>
      </p:sp>
    </p:spTree>
    <p:extLst>
      <p:ext uri="{BB962C8B-B14F-4D97-AF65-F5344CB8AC3E}">
        <p14:creationId xmlns:p14="http://schemas.microsoft.com/office/powerpoint/2010/main" val="32828968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tx2"/>
          </a:solidFill>
        </p:spPr>
        <p:txBody>
          <a:bodyPr wrap="square" lIns="432000" tIns="432000" rIns="432000" bIns="432000" anchor="ctr" anchorCtr="0">
            <a:spAutoFit/>
          </a:bodyPr>
          <a:lstStyle>
            <a:lvl1pPr algn="l">
              <a:lnSpc>
                <a:spcPct val="90000"/>
              </a:lnSpc>
              <a:defRPr sz="3000">
                <a:solidFill>
                  <a:schemeClr val="bg1"/>
                </a:solidFill>
              </a:defRPr>
            </a:lvl1pPr>
          </a:lstStyle>
          <a:p>
            <a:r>
              <a:rPr lang="sv-SE" dirty="0"/>
              <a:t>Rubrik på</a:t>
            </a:r>
            <a:br>
              <a:rPr lang="sv-SE" dirty="0"/>
            </a:br>
            <a:r>
              <a:rPr lang="sv-SE" dirty="0"/>
              <a:t>två rader</a:t>
            </a:r>
            <a:endParaRPr lang="en-US" dirty="0"/>
          </a:p>
        </p:txBody>
      </p:sp>
    </p:spTree>
    <p:extLst>
      <p:ext uri="{BB962C8B-B14F-4D97-AF65-F5344CB8AC3E}">
        <p14:creationId xmlns:p14="http://schemas.microsoft.com/office/powerpoint/2010/main" val="771253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067323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9266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bg1"/>
                </a:solidFill>
              </a:defRPr>
            </a:lvl1pPr>
          </a:lstStyle>
          <a:p>
            <a:r>
              <a:rPr lang="sv-SE" dirty="0"/>
              <a:t>Klicka här för att ändra mall för rubrikformat</a:t>
            </a:r>
            <a:endParaRPr lang="en-US" dirty="0"/>
          </a:p>
        </p:txBody>
      </p:sp>
    </p:spTree>
    <p:extLst>
      <p:ext uri="{BB962C8B-B14F-4D97-AF65-F5344CB8AC3E}">
        <p14:creationId xmlns:p14="http://schemas.microsoft.com/office/powerpoint/2010/main" val="16295425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a:t>
            </a:r>
            <a:br>
              <a:rPr lang="sv-SE" dirty="0"/>
            </a:br>
            <a:r>
              <a:rPr lang="sv-SE" dirty="0"/>
              <a:t>för att lägga till en bild</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29511143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A5CC9138-760F-4A17-8B1B-6D99EFF79AD6}"/>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8584371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10;&#10;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201825FE-CC31-4DE6-9AA9-7C27B553E870}"/>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
        <p:nvSpPr>
          <p:cNvPr id="2" name="Rubrik 3">
            <a:extLst>
              <a:ext uri="{FF2B5EF4-FFF2-40B4-BE49-F238E27FC236}">
                <a16:creationId xmlns:a16="http://schemas.microsoft.com/office/drawing/2014/main" id="{9D6F5AB1-2AEA-F21F-66E0-3054F0956C80}"/>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dirty="0"/>
              <a:t>Kontakt</a:t>
            </a:r>
          </a:p>
        </p:txBody>
      </p:sp>
    </p:spTree>
    <p:extLst>
      <p:ext uri="{BB962C8B-B14F-4D97-AF65-F5344CB8AC3E}">
        <p14:creationId xmlns:p14="http://schemas.microsoft.com/office/powerpoint/2010/main" val="9172592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26892215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680213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506457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endParaRPr lang="sv-SE" dirty="0"/>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5704891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15246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4620492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0791199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dirty="0"/>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4254197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7863844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6511789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sv-SE" dirty="0"/>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020079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sv-SE" dirty="0"/>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2110142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r>
              <a:rPr lang="sv-SE" dirty="0"/>
              <a:t>för att lägga till en bild</a:t>
            </a:r>
            <a:endParaRPr lang="en-US" dirty="0"/>
          </a:p>
        </p:txBody>
      </p:sp>
    </p:spTree>
    <p:extLst>
      <p:ext uri="{BB962C8B-B14F-4D97-AF65-F5344CB8AC3E}">
        <p14:creationId xmlns:p14="http://schemas.microsoft.com/office/powerpoint/2010/main" val="3324117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5870023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accent2"/>
          </a:solidFill>
        </p:spPr>
        <p:txBody>
          <a:bodyPr wrap="square" lIns="432000" tIns="432000" rIns="432000" bIns="432000" anchor="ctr" anchorCtr="0">
            <a:spAutoFit/>
          </a:bodyPr>
          <a:lstStyle>
            <a:lvl1pPr algn="l">
              <a:lnSpc>
                <a:spcPct val="90000"/>
              </a:lnSpc>
              <a:defRPr sz="3000">
                <a:solidFill>
                  <a:schemeClr val="bg1"/>
                </a:solidFill>
              </a:defRPr>
            </a:lvl1pPr>
          </a:lstStyle>
          <a:p>
            <a:r>
              <a:rPr lang="sv-SE" dirty="0"/>
              <a:t>Rubrik på</a:t>
            </a:r>
            <a:br>
              <a:rPr lang="sv-SE" dirty="0"/>
            </a:br>
            <a:r>
              <a:rPr lang="sv-SE" dirty="0"/>
              <a:t>två rader</a:t>
            </a:r>
            <a:endParaRPr lang="en-US" dirty="0"/>
          </a:p>
        </p:txBody>
      </p:sp>
    </p:spTree>
    <p:extLst>
      <p:ext uri="{BB962C8B-B14F-4D97-AF65-F5344CB8AC3E}">
        <p14:creationId xmlns:p14="http://schemas.microsoft.com/office/powerpoint/2010/main" val="21680401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8641225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72280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bg1"/>
                </a:solidFill>
              </a:defRPr>
            </a:lvl1pPr>
          </a:lstStyle>
          <a:p>
            <a:r>
              <a:rPr lang="sv-SE" dirty="0"/>
              <a:t>Klicka här för att ändra mall för rubrikformat</a:t>
            </a:r>
            <a:endParaRPr lang="en-US" dirty="0"/>
          </a:p>
        </p:txBody>
      </p:sp>
    </p:spTree>
    <p:extLst>
      <p:ext uri="{BB962C8B-B14F-4D97-AF65-F5344CB8AC3E}">
        <p14:creationId xmlns:p14="http://schemas.microsoft.com/office/powerpoint/2010/main" val="35056545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a:t>
            </a:r>
            <a:br>
              <a:rPr lang="sv-SE" dirty="0"/>
            </a:br>
            <a:r>
              <a:rPr lang="sv-SE" dirty="0"/>
              <a:t>för att lägga till en bild</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9840345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477CCA5E-96FA-4B08-97E3-9C131E99F26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a:t>
            </a:r>
            <a:r>
              <a:rPr lang="sv-SE" sz="1050" dirty="0">
                <a:solidFill>
                  <a:schemeClr val="tx1"/>
                </a:solidFill>
              </a:rPr>
              <a:t>öppen</a:t>
            </a:r>
            <a:r>
              <a:rPr lang="sv-SE" sz="1050" dirty="0">
                <a:solidFill>
                  <a:schemeClr val="tx1">
                    <a:lumMod val="95000"/>
                    <a:lumOff val="5000"/>
                  </a:schemeClr>
                </a:solidFill>
              </a:rPr>
              <a:t> för världen</a:t>
            </a:r>
          </a:p>
        </p:txBody>
      </p:sp>
    </p:spTree>
    <p:extLst>
      <p:ext uri="{BB962C8B-B14F-4D97-AF65-F5344CB8AC3E}">
        <p14:creationId xmlns:p14="http://schemas.microsoft.com/office/powerpoint/2010/main" val="12395555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03B86F8F-A217-4EC5-95CF-481328A25B1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
        <p:nvSpPr>
          <p:cNvPr id="2" name="Rubrik 3">
            <a:extLst>
              <a:ext uri="{FF2B5EF4-FFF2-40B4-BE49-F238E27FC236}">
                <a16:creationId xmlns:a16="http://schemas.microsoft.com/office/drawing/2014/main" id="{D1A0E380-5DF5-5913-9E3F-A6C5E1749419}"/>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dirty="0"/>
              <a:t>Kontakt</a:t>
            </a:r>
          </a:p>
        </p:txBody>
      </p:sp>
    </p:spTree>
    <p:extLst>
      <p:ext uri="{BB962C8B-B14F-4D97-AF65-F5344CB8AC3E}">
        <p14:creationId xmlns:p14="http://schemas.microsoft.com/office/powerpoint/2010/main" val="34310153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260826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14653056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endParaRPr lang="sv-SE" dirty="0"/>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863511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3050856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4533179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2492838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1258825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dirty="0"/>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7634966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1732702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2045373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sv-SE" dirty="0"/>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0344359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sv-SE" dirty="0"/>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450691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r>
              <a:rPr lang="sv-SE" dirty="0"/>
              <a:t>för att lägga till en bild</a:t>
            </a:r>
            <a:endParaRPr lang="en-US" dirty="0"/>
          </a:p>
        </p:txBody>
      </p:sp>
    </p:spTree>
    <p:extLst>
      <p:ext uri="{BB962C8B-B14F-4D97-AF65-F5344CB8AC3E}">
        <p14:creationId xmlns:p14="http://schemas.microsoft.com/office/powerpoint/2010/main" val="30265906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accent3"/>
          </a:solidFill>
        </p:spPr>
        <p:txBody>
          <a:bodyPr wrap="square" lIns="432000" tIns="432000" rIns="432000" bIns="432000" anchor="ctr" anchorCtr="0">
            <a:spAutoFit/>
          </a:bodyPr>
          <a:lstStyle>
            <a:lvl1pPr algn="l">
              <a:lnSpc>
                <a:spcPct val="90000"/>
              </a:lnSpc>
              <a:defRPr sz="3000">
                <a:solidFill>
                  <a:schemeClr val="bg1"/>
                </a:solidFill>
              </a:defRPr>
            </a:lvl1pPr>
          </a:lstStyle>
          <a:p>
            <a:r>
              <a:rPr lang="sv-SE" dirty="0"/>
              <a:t>Rubrik på</a:t>
            </a:r>
            <a:br>
              <a:rPr lang="sv-SE" dirty="0"/>
            </a:br>
            <a:r>
              <a:rPr lang="sv-SE" dirty="0"/>
              <a:t>två rader</a:t>
            </a:r>
            <a:endParaRPr lang="en-US" dirty="0"/>
          </a:p>
        </p:txBody>
      </p:sp>
    </p:spTree>
    <p:extLst>
      <p:ext uri="{BB962C8B-B14F-4D97-AF65-F5344CB8AC3E}">
        <p14:creationId xmlns:p14="http://schemas.microsoft.com/office/powerpoint/2010/main" val="1150771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5050971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4283442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750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bg1"/>
                </a:solidFill>
              </a:defRPr>
            </a:lvl1pPr>
          </a:lstStyle>
          <a:p>
            <a:r>
              <a:rPr lang="sv-SE" dirty="0"/>
              <a:t>Klicka här för att ändra mall för rubrikformat</a:t>
            </a:r>
            <a:endParaRPr lang="en-US" dirty="0"/>
          </a:p>
        </p:txBody>
      </p:sp>
    </p:spTree>
    <p:extLst>
      <p:ext uri="{BB962C8B-B14F-4D97-AF65-F5344CB8AC3E}">
        <p14:creationId xmlns:p14="http://schemas.microsoft.com/office/powerpoint/2010/main" val="14523099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a:t>
            </a:r>
            <a:br>
              <a:rPr lang="sv-SE" dirty="0"/>
            </a:br>
            <a:r>
              <a:rPr lang="sv-SE" dirty="0"/>
              <a:t>för att lägga till en bild</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20361230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F54FBE38-BAA0-4913-A593-C4237FC13E33}"/>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5231172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266C4A4B-0FFF-4609-BF3A-89A12B42C121}"/>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
        <p:nvSpPr>
          <p:cNvPr id="2" name="Rubrik 3">
            <a:extLst>
              <a:ext uri="{FF2B5EF4-FFF2-40B4-BE49-F238E27FC236}">
                <a16:creationId xmlns:a16="http://schemas.microsoft.com/office/drawing/2014/main" id="{402B4037-311E-98D0-D073-392D44DB983B}"/>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dirty="0"/>
              <a:t>Kontakt</a:t>
            </a:r>
          </a:p>
        </p:txBody>
      </p:sp>
    </p:spTree>
    <p:extLst>
      <p:ext uri="{BB962C8B-B14F-4D97-AF65-F5344CB8AC3E}">
        <p14:creationId xmlns:p14="http://schemas.microsoft.com/office/powerpoint/2010/main" val="31240437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517064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0443832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endParaRPr lang="sv-SE" dirty="0"/>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7499988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4745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1233824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3927902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5236365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dirty="0"/>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0771220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4614311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9005920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sv-SE" dirty="0"/>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4669709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sv-SE" dirty="0"/>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5808066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r>
              <a:rPr lang="sv-SE" dirty="0"/>
              <a:t>för att lägga till en bild</a:t>
            </a:r>
            <a:endParaRPr lang="en-US" dirty="0"/>
          </a:p>
        </p:txBody>
      </p:sp>
    </p:spTree>
    <p:extLst>
      <p:ext uri="{BB962C8B-B14F-4D97-AF65-F5344CB8AC3E}">
        <p14:creationId xmlns:p14="http://schemas.microsoft.com/office/powerpoint/2010/main" val="19248430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accent4"/>
          </a:solidFill>
        </p:spPr>
        <p:txBody>
          <a:bodyPr wrap="square" lIns="432000" tIns="432000" rIns="432000" bIns="432000" anchor="ctr" anchorCtr="0">
            <a:spAutoFit/>
          </a:bodyPr>
          <a:lstStyle>
            <a:lvl1pPr algn="l">
              <a:lnSpc>
                <a:spcPct val="90000"/>
              </a:lnSpc>
              <a:defRPr sz="3000">
                <a:solidFill>
                  <a:schemeClr val="bg1"/>
                </a:solidFill>
              </a:defRPr>
            </a:lvl1pPr>
          </a:lstStyle>
          <a:p>
            <a:r>
              <a:rPr lang="sv-SE" dirty="0"/>
              <a:t>Rubrik på</a:t>
            </a:r>
            <a:br>
              <a:rPr lang="sv-SE" dirty="0"/>
            </a:br>
            <a:r>
              <a:rPr lang="sv-SE" dirty="0"/>
              <a:t>två rader</a:t>
            </a:r>
            <a:endParaRPr lang="en-US" dirty="0"/>
          </a:p>
        </p:txBody>
      </p:sp>
    </p:spTree>
    <p:extLst>
      <p:ext uri="{BB962C8B-B14F-4D97-AF65-F5344CB8AC3E}">
        <p14:creationId xmlns:p14="http://schemas.microsoft.com/office/powerpoint/2010/main" val="168705537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99168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67984265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9608676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bg1"/>
                </a:solidFill>
              </a:defRPr>
            </a:lvl1pPr>
          </a:lstStyle>
          <a:p>
            <a:r>
              <a:rPr lang="sv-SE" dirty="0"/>
              <a:t>Klicka här för att ändra mall för rubrikformat</a:t>
            </a:r>
            <a:endParaRPr lang="en-US" dirty="0"/>
          </a:p>
        </p:txBody>
      </p:sp>
    </p:spTree>
    <p:extLst>
      <p:ext uri="{BB962C8B-B14F-4D97-AF65-F5344CB8AC3E}">
        <p14:creationId xmlns:p14="http://schemas.microsoft.com/office/powerpoint/2010/main" val="57072892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a:t>
            </a:r>
            <a:br>
              <a:rPr lang="sv-SE" dirty="0"/>
            </a:br>
            <a:r>
              <a:rPr lang="sv-SE" dirty="0"/>
              <a:t>för att lägga till en bild</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9303950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B3A12899-234C-4D37-942E-64C01D64533B}"/>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6724697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BA484A78-938B-41DE-9685-15EC3BD0A57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
        <p:nvSpPr>
          <p:cNvPr id="2" name="Rubrik 3">
            <a:extLst>
              <a:ext uri="{FF2B5EF4-FFF2-40B4-BE49-F238E27FC236}">
                <a16:creationId xmlns:a16="http://schemas.microsoft.com/office/drawing/2014/main" id="{4F514343-718C-65D7-600B-35F34BA2CF05}"/>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dirty="0"/>
              <a:t>Kontakt</a:t>
            </a:r>
          </a:p>
        </p:txBody>
      </p:sp>
    </p:spTree>
    <p:extLst>
      <p:ext uri="{BB962C8B-B14F-4D97-AF65-F5344CB8AC3E}">
        <p14:creationId xmlns:p14="http://schemas.microsoft.com/office/powerpoint/2010/main" val="6566666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0191178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14951962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endParaRPr lang="sv-SE" dirty="0"/>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9911017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48836810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89790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image" Target="../media/image1.png"/><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heme" Target="../theme/theme3.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21" Type="http://schemas.openxmlformats.org/officeDocument/2006/relationships/image" Target="../media/image1.png"/><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theme" Target="../theme/theme4.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3" Type="http://schemas.openxmlformats.org/officeDocument/2006/relationships/slideLayout" Target="../slideLayouts/slideLayout79.xml"/><Relationship Id="rId21" Type="http://schemas.openxmlformats.org/officeDocument/2006/relationships/image" Target="../media/image1.png"/><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theme" Target="../theme/theme5.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slideLayout" Target="../slideLayouts/slideLayout113.xml"/><Relationship Id="rId3" Type="http://schemas.openxmlformats.org/officeDocument/2006/relationships/slideLayout" Target="../slideLayouts/slideLayout98.xml"/><Relationship Id="rId21" Type="http://schemas.openxmlformats.org/officeDocument/2006/relationships/image" Target="../media/image1.png"/><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20" Type="http://schemas.openxmlformats.org/officeDocument/2006/relationships/theme" Target="../theme/theme6.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19" Type="http://schemas.openxmlformats.org/officeDocument/2006/relationships/slideLayout" Target="../slideLayouts/slideLayout114.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3" Type="http://schemas.openxmlformats.org/officeDocument/2006/relationships/slideLayout" Target="../slideLayouts/slideLayout117.xml"/><Relationship Id="rId21" Type="http://schemas.openxmlformats.org/officeDocument/2006/relationships/image" Target="../media/image1.png"/><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theme" Target="../theme/theme7.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Layout" Target="../slideLayouts/slideLayout146.xml"/><Relationship Id="rId18" Type="http://schemas.openxmlformats.org/officeDocument/2006/relationships/slideLayout" Target="../slideLayouts/slideLayout151.xml"/><Relationship Id="rId3" Type="http://schemas.openxmlformats.org/officeDocument/2006/relationships/slideLayout" Target="../slideLayouts/slideLayout136.xml"/><Relationship Id="rId21" Type="http://schemas.openxmlformats.org/officeDocument/2006/relationships/image" Target="../media/image1.png"/><Relationship Id="rId7" Type="http://schemas.openxmlformats.org/officeDocument/2006/relationships/slideLayout" Target="../slideLayouts/slideLayout140.xml"/><Relationship Id="rId12" Type="http://schemas.openxmlformats.org/officeDocument/2006/relationships/slideLayout" Target="../slideLayouts/slideLayout145.xml"/><Relationship Id="rId17" Type="http://schemas.openxmlformats.org/officeDocument/2006/relationships/slideLayout" Target="../slideLayouts/slideLayout150.xml"/><Relationship Id="rId2" Type="http://schemas.openxmlformats.org/officeDocument/2006/relationships/slideLayout" Target="../slideLayouts/slideLayout135.xml"/><Relationship Id="rId16" Type="http://schemas.openxmlformats.org/officeDocument/2006/relationships/slideLayout" Target="../slideLayouts/slideLayout149.xml"/><Relationship Id="rId20" Type="http://schemas.openxmlformats.org/officeDocument/2006/relationships/theme" Target="../theme/theme8.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5" Type="http://schemas.openxmlformats.org/officeDocument/2006/relationships/slideLayout" Target="../slideLayouts/slideLayout148.xml"/><Relationship Id="rId10" Type="http://schemas.openxmlformats.org/officeDocument/2006/relationships/slideLayout" Target="../slideLayouts/slideLayout143.xml"/><Relationship Id="rId19" Type="http://schemas.openxmlformats.org/officeDocument/2006/relationships/slideLayout" Target="../slideLayouts/slideLayout152.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1"/>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86967930"/>
      </p:ext>
    </p:extLst>
  </p:cSld>
  <p:clrMap bg1="lt1" tx1="dk1" bg2="lt2" tx2="dk2" accent1="accent1" accent2="accent2" accent3="accent3" accent4="accent4" accent5="accent5" accent6="accent6" hlink="hlink" folHlink="folHlink"/>
  <p:sldLayoutIdLst>
    <p:sldLayoutId id="2147484044" r:id="rId1"/>
    <p:sldLayoutId id="2147484529" r:id="rId2"/>
    <p:sldLayoutId id="2147484530" r:id="rId3"/>
    <p:sldLayoutId id="2147484531" r:id="rId4"/>
    <p:sldLayoutId id="2147484532" r:id="rId5"/>
    <p:sldLayoutId id="2147484533" r:id="rId6"/>
    <p:sldLayoutId id="2147484534" r:id="rId7"/>
    <p:sldLayoutId id="2147484535" r:id="rId8"/>
    <p:sldLayoutId id="2147484627" r:id="rId9"/>
    <p:sldLayoutId id="2147484625" r:id="rId10"/>
    <p:sldLayoutId id="2147484536" r:id="rId11"/>
    <p:sldLayoutId id="2147484537" r:id="rId12"/>
    <p:sldLayoutId id="2147484538" r:id="rId13"/>
    <p:sldLayoutId id="2147484539" r:id="rId14"/>
    <p:sldLayoutId id="2147484626" r:id="rId15"/>
    <p:sldLayoutId id="2147484540" r:id="rId16"/>
    <p:sldLayoutId id="2147484408" r:id="rId17"/>
    <p:sldLayoutId id="2147484409" r:id="rId18"/>
    <p:sldLayoutId id="2147484043"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userDrawn="1">
          <p15:clr>
            <a:srgbClr val="F26B43"/>
          </p15:clr>
        </p15:guide>
        <p15:guide id="9" orient="horz" pos="255" userDrawn="1">
          <p15:clr>
            <a:srgbClr val="F26B43"/>
          </p15:clr>
        </p15:guide>
        <p15:guide id="10" pos="257" userDrawn="1">
          <p15:clr>
            <a:srgbClr val="F26B43"/>
          </p15:clr>
        </p15:guide>
        <p15:guide id="11" pos="7423" userDrawn="1">
          <p15:clr>
            <a:srgbClr val="F26B43"/>
          </p15:clr>
        </p15:guide>
        <p15:guide id="12" orient="horz" pos="4156" userDrawn="1">
          <p15:clr>
            <a:srgbClr val="F26B43"/>
          </p15:clr>
        </p15:guide>
        <p15:guide id="14" orient="horz" pos="1095" userDrawn="1">
          <p15:clr>
            <a:srgbClr val="F26B43"/>
          </p15:clr>
        </p15:guide>
        <p15:guide id="15" orient="horz" pos="550" userDrawn="1">
          <p15:clr>
            <a:srgbClr val="F26B43"/>
          </p15:clr>
        </p15:guide>
        <p15:guide id="16" orient="horz" pos="3725" userDrawn="1">
          <p15:clr>
            <a:srgbClr val="F26B43"/>
          </p15:clr>
        </p15:guide>
        <p15:guide id="17" orient="horz" pos="406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1"/>
          <a:stretch>
            <a:fillRect/>
          </a:stretch>
        </p:blipFill>
        <p:spPr>
          <a:xfrm>
            <a:off x="10297795" y="401983"/>
            <a:ext cx="1481456" cy="499915"/>
          </a:xfrm>
          <a:prstGeom prst="rect">
            <a:avLst/>
          </a:prstGeom>
        </p:spPr>
      </p:pic>
      <p:sp>
        <p:nvSpPr>
          <p:cNvPr id="7" name="Platshållare för bildnummer 1">
            <a:extLst>
              <a:ext uri="{FF2B5EF4-FFF2-40B4-BE49-F238E27FC236}">
                <a16:creationId xmlns:a16="http://schemas.microsoft.com/office/drawing/2014/main" id="{49735908-7AA6-42A8-8D13-0A0800940836}"/>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089848896"/>
      </p:ext>
    </p:extLst>
  </p:cSld>
  <p:clrMap bg1="lt1" tx1="dk1" bg2="lt2" tx2="dk2" accent1="accent1" accent2="accent2" accent3="accent3" accent4="accent4" accent5="accent5" accent6="accent6" hlink="hlink" folHlink="folHlink"/>
  <p:sldLayoutIdLst>
    <p:sldLayoutId id="2147484411" r:id="rId1"/>
    <p:sldLayoutId id="2147484541" r:id="rId2"/>
    <p:sldLayoutId id="2147484542" r:id="rId3"/>
    <p:sldLayoutId id="2147484543" r:id="rId4"/>
    <p:sldLayoutId id="2147484544" r:id="rId5"/>
    <p:sldLayoutId id="2147484635" r:id="rId6"/>
    <p:sldLayoutId id="2147484636" r:id="rId7"/>
    <p:sldLayoutId id="2147484637" r:id="rId8"/>
    <p:sldLayoutId id="2147484638" r:id="rId9"/>
    <p:sldLayoutId id="2147484639" r:id="rId10"/>
    <p:sldLayoutId id="2147484548" r:id="rId11"/>
    <p:sldLayoutId id="2147484549" r:id="rId12"/>
    <p:sldLayoutId id="2147484550" r:id="rId13"/>
    <p:sldLayoutId id="2147484551" r:id="rId14"/>
    <p:sldLayoutId id="2147484628" r:id="rId15"/>
    <p:sldLayoutId id="2147484552" r:id="rId16"/>
    <p:sldLayoutId id="2147484424" r:id="rId17"/>
    <p:sldLayoutId id="2147484425" r:id="rId18"/>
    <p:sldLayoutId id="2147484426"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1"/>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16FC2686-3742-4CA7-96AE-CD7BBA1A90F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2A7AAA3E-885B-47E9-ACBA-A0293FCE587E}"/>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523591297"/>
      </p:ext>
    </p:extLst>
  </p:cSld>
  <p:clrMap bg1="lt1" tx1="dk1" bg2="lt2" tx2="dk2" accent1="accent1" accent2="accent2" accent3="accent3" accent4="accent4" accent5="accent5" accent6="accent6" hlink="hlink" folHlink="folHlink"/>
  <p:sldLayoutIdLst>
    <p:sldLayoutId id="2147484428" r:id="rId1"/>
    <p:sldLayoutId id="2147484553" r:id="rId2"/>
    <p:sldLayoutId id="2147484554" r:id="rId3"/>
    <p:sldLayoutId id="2147484555" r:id="rId4"/>
    <p:sldLayoutId id="2147484556" r:id="rId5"/>
    <p:sldLayoutId id="2147484640" r:id="rId6"/>
    <p:sldLayoutId id="2147484641" r:id="rId7"/>
    <p:sldLayoutId id="2147484642" r:id="rId8"/>
    <p:sldLayoutId id="2147484643" r:id="rId9"/>
    <p:sldLayoutId id="2147484644" r:id="rId10"/>
    <p:sldLayoutId id="2147484560" r:id="rId11"/>
    <p:sldLayoutId id="2147484561" r:id="rId12"/>
    <p:sldLayoutId id="2147484562" r:id="rId13"/>
    <p:sldLayoutId id="2147484563" r:id="rId14"/>
    <p:sldLayoutId id="2147484629" r:id="rId15"/>
    <p:sldLayoutId id="2147484564" r:id="rId16"/>
    <p:sldLayoutId id="2147484441" r:id="rId17"/>
    <p:sldLayoutId id="2147484442" r:id="rId18"/>
    <p:sldLayoutId id="2147484443"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1"/>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7DFF76B2-A88A-470E-B646-73BDC425A6E8}"/>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4D8D5E03-09FD-47B8-83A3-7C8B23D877BF}"/>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096936714"/>
      </p:ext>
    </p:extLst>
  </p:cSld>
  <p:clrMap bg1="lt1" tx1="dk1" bg2="lt2" tx2="dk2" accent1="accent1" accent2="accent2" accent3="accent3" accent4="accent4" accent5="accent5" accent6="accent6" hlink="hlink" folHlink="folHlink"/>
  <p:sldLayoutIdLst>
    <p:sldLayoutId id="2147484445" r:id="rId1"/>
    <p:sldLayoutId id="2147484565" r:id="rId2"/>
    <p:sldLayoutId id="2147484566" r:id="rId3"/>
    <p:sldLayoutId id="2147484567" r:id="rId4"/>
    <p:sldLayoutId id="2147484568" r:id="rId5"/>
    <p:sldLayoutId id="2147484645" r:id="rId6"/>
    <p:sldLayoutId id="2147484646" r:id="rId7"/>
    <p:sldLayoutId id="2147484647" r:id="rId8"/>
    <p:sldLayoutId id="2147484648" r:id="rId9"/>
    <p:sldLayoutId id="2147484649" r:id="rId10"/>
    <p:sldLayoutId id="2147484572" r:id="rId11"/>
    <p:sldLayoutId id="2147484573" r:id="rId12"/>
    <p:sldLayoutId id="2147484574" r:id="rId13"/>
    <p:sldLayoutId id="2147484575" r:id="rId14"/>
    <p:sldLayoutId id="2147484630" r:id="rId15"/>
    <p:sldLayoutId id="2147484576" r:id="rId16"/>
    <p:sldLayoutId id="2147484458" r:id="rId17"/>
    <p:sldLayoutId id="2147484459" r:id="rId18"/>
    <p:sldLayoutId id="2147484460"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1"/>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F4542BD5-103E-4DB5-88FB-E05DB9624044}"/>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ACAA70FC-8994-456B-8FC6-D537F840626C}"/>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9459540"/>
      </p:ext>
    </p:extLst>
  </p:cSld>
  <p:clrMap bg1="lt1" tx1="dk1" bg2="lt2" tx2="dk2" accent1="accent1" accent2="accent2" accent3="accent3" accent4="accent4" accent5="accent5" accent6="accent6" hlink="hlink" folHlink="folHlink"/>
  <p:sldLayoutIdLst>
    <p:sldLayoutId id="2147484462" r:id="rId1"/>
    <p:sldLayoutId id="2147484577" r:id="rId2"/>
    <p:sldLayoutId id="2147484578" r:id="rId3"/>
    <p:sldLayoutId id="2147484579" r:id="rId4"/>
    <p:sldLayoutId id="2147484580" r:id="rId5"/>
    <p:sldLayoutId id="2147484650" r:id="rId6"/>
    <p:sldLayoutId id="2147484651" r:id="rId7"/>
    <p:sldLayoutId id="2147484652" r:id="rId8"/>
    <p:sldLayoutId id="2147484653" r:id="rId9"/>
    <p:sldLayoutId id="2147484654" r:id="rId10"/>
    <p:sldLayoutId id="2147484584" r:id="rId11"/>
    <p:sldLayoutId id="2147484585" r:id="rId12"/>
    <p:sldLayoutId id="2147484586" r:id="rId13"/>
    <p:sldLayoutId id="2147484587" r:id="rId14"/>
    <p:sldLayoutId id="2147484631" r:id="rId15"/>
    <p:sldLayoutId id="2147484588" r:id="rId16"/>
    <p:sldLayoutId id="2147484475" r:id="rId17"/>
    <p:sldLayoutId id="2147484476" r:id="rId18"/>
    <p:sldLayoutId id="2147484477"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1"/>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BA98ADB3-7E4F-4041-B143-C1933A3E0DE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3F2844B7-CEF6-4069-B35D-9858A8789980}"/>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57771119"/>
      </p:ext>
    </p:extLst>
  </p:cSld>
  <p:clrMap bg1="lt1" tx1="dk1" bg2="lt2" tx2="dk2" accent1="accent1" accent2="accent2" accent3="accent3" accent4="accent4" accent5="accent5" accent6="accent6" hlink="hlink" folHlink="folHlink"/>
  <p:sldLayoutIdLst>
    <p:sldLayoutId id="2147484479" r:id="rId1"/>
    <p:sldLayoutId id="2147484589" r:id="rId2"/>
    <p:sldLayoutId id="2147484590" r:id="rId3"/>
    <p:sldLayoutId id="2147484591" r:id="rId4"/>
    <p:sldLayoutId id="2147484592" r:id="rId5"/>
    <p:sldLayoutId id="2147484655" r:id="rId6"/>
    <p:sldLayoutId id="2147484656" r:id="rId7"/>
    <p:sldLayoutId id="2147484657" r:id="rId8"/>
    <p:sldLayoutId id="2147484658" r:id="rId9"/>
    <p:sldLayoutId id="2147484659" r:id="rId10"/>
    <p:sldLayoutId id="2147484596" r:id="rId11"/>
    <p:sldLayoutId id="2147484597" r:id="rId12"/>
    <p:sldLayoutId id="2147484598" r:id="rId13"/>
    <p:sldLayoutId id="2147484599" r:id="rId14"/>
    <p:sldLayoutId id="2147484632" r:id="rId15"/>
    <p:sldLayoutId id="2147484600" r:id="rId16"/>
    <p:sldLayoutId id="2147484492" r:id="rId17"/>
    <p:sldLayoutId id="2147484493" r:id="rId18"/>
    <p:sldLayoutId id="2147484494"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1"/>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C30862AA-79CD-47D7-A508-195920CF797F}"/>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0B5FE696-6F97-4D3C-86EA-DA1B9AC17F4B}"/>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98833470"/>
      </p:ext>
    </p:extLst>
  </p:cSld>
  <p:clrMap bg1="lt1" tx1="dk1" bg2="lt2" tx2="dk2" accent1="accent1" accent2="accent2" accent3="accent3" accent4="accent4" accent5="accent5" accent6="accent6" hlink="hlink" folHlink="folHlink"/>
  <p:sldLayoutIdLst>
    <p:sldLayoutId id="2147484496" r:id="rId1"/>
    <p:sldLayoutId id="2147484601" r:id="rId2"/>
    <p:sldLayoutId id="2147484602" r:id="rId3"/>
    <p:sldLayoutId id="2147484603" r:id="rId4"/>
    <p:sldLayoutId id="2147484604" r:id="rId5"/>
    <p:sldLayoutId id="2147484660" r:id="rId6"/>
    <p:sldLayoutId id="2147484661" r:id="rId7"/>
    <p:sldLayoutId id="2147484662" r:id="rId8"/>
    <p:sldLayoutId id="2147484663" r:id="rId9"/>
    <p:sldLayoutId id="2147484664" r:id="rId10"/>
    <p:sldLayoutId id="2147484608" r:id="rId11"/>
    <p:sldLayoutId id="2147484609" r:id="rId12"/>
    <p:sldLayoutId id="2147484610" r:id="rId13"/>
    <p:sldLayoutId id="2147484611" r:id="rId14"/>
    <p:sldLayoutId id="2147484633" r:id="rId15"/>
    <p:sldLayoutId id="2147484612" r:id="rId16"/>
    <p:sldLayoutId id="2147484509" r:id="rId17"/>
    <p:sldLayoutId id="2147484510" r:id="rId18"/>
    <p:sldLayoutId id="2147484511"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1"/>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06A2100A-00F3-4208-962E-587779F2E0C0}"/>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F508861A-5DB9-448E-9A9B-FD5CEF06B171}"/>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082768213"/>
      </p:ext>
    </p:extLst>
  </p:cSld>
  <p:clrMap bg1="lt1" tx1="dk1" bg2="lt2" tx2="dk2" accent1="accent1" accent2="accent2" accent3="accent3" accent4="accent4" accent5="accent5" accent6="accent6" hlink="hlink" folHlink="folHlink"/>
  <p:sldLayoutIdLst>
    <p:sldLayoutId id="2147484513" r:id="rId1"/>
    <p:sldLayoutId id="2147484613" r:id="rId2"/>
    <p:sldLayoutId id="2147484614" r:id="rId3"/>
    <p:sldLayoutId id="2147484615" r:id="rId4"/>
    <p:sldLayoutId id="2147484616" r:id="rId5"/>
    <p:sldLayoutId id="2147484665" r:id="rId6"/>
    <p:sldLayoutId id="2147484666" r:id="rId7"/>
    <p:sldLayoutId id="2147484667" r:id="rId8"/>
    <p:sldLayoutId id="2147484668" r:id="rId9"/>
    <p:sldLayoutId id="2147484669" r:id="rId10"/>
    <p:sldLayoutId id="2147484620" r:id="rId11"/>
    <p:sldLayoutId id="2147484621" r:id="rId12"/>
    <p:sldLayoutId id="2147484622" r:id="rId13"/>
    <p:sldLayoutId id="2147484623" r:id="rId14"/>
    <p:sldLayoutId id="2147484634" r:id="rId15"/>
    <p:sldLayoutId id="2147484624" r:id="rId16"/>
    <p:sldLayoutId id="2147484526" r:id="rId17"/>
    <p:sldLayoutId id="2147484527" r:id="rId18"/>
    <p:sldLayoutId id="2147484528"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E3C6CECB-17AE-5DF1-0F15-6BFFB44E859D}"/>
              </a:ext>
            </a:extLst>
          </p:cNvPr>
          <p:cNvSpPr>
            <a:spLocks noGrp="1"/>
          </p:cNvSpPr>
          <p:nvPr>
            <p:ph type="ctrTitle"/>
          </p:nvPr>
        </p:nvSpPr>
        <p:spPr/>
        <p:txBody>
          <a:bodyPr/>
          <a:lstStyle/>
          <a:p>
            <a:r>
              <a:rPr lang="sv-SE" dirty="0"/>
              <a:t>Spårverksamhet 2023</a:t>
            </a:r>
          </a:p>
        </p:txBody>
      </p:sp>
      <p:sp>
        <p:nvSpPr>
          <p:cNvPr id="6" name="Platshållare för text 5">
            <a:extLst>
              <a:ext uri="{FF2B5EF4-FFF2-40B4-BE49-F238E27FC236}">
                <a16:creationId xmlns:a16="http://schemas.microsoft.com/office/drawing/2014/main" id="{FF64A1E9-688F-2E76-58E6-D9270C7DEA5A}"/>
              </a:ext>
            </a:extLst>
          </p:cNvPr>
          <p:cNvSpPr>
            <a:spLocks noGrp="1"/>
          </p:cNvSpPr>
          <p:nvPr>
            <p:ph type="body" sz="quarter" idx="10"/>
          </p:nvPr>
        </p:nvSpPr>
        <p:spPr/>
        <p:txBody>
          <a:bodyPr/>
          <a:lstStyle/>
          <a:p>
            <a:r>
              <a:rPr lang="sv-SE" dirty="0"/>
              <a:t>Årlig rapportering om spårvägsverksamhet</a:t>
            </a:r>
          </a:p>
        </p:txBody>
      </p:sp>
      <p:sp>
        <p:nvSpPr>
          <p:cNvPr id="4" name="Platshållare för text 3">
            <a:extLst>
              <a:ext uri="{FF2B5EF4-FFF2-40B4-BE49-F238E27FC236}">
                <a16:creationId xmlns:a16="http://schemas.microsoft.com/office/drawing/2014/main" id="{67432880-EABA-4426-91B8-2D839C20B2ED}"/>
              </a:ext>
            </a:extLst>
          </p:cNvPr>
          <p:cNvSpPr>
            <a:spLocks noGrp="1"/>
          </p:cNvSpPr>
          <p:nvPr>
            <p:ph type="body" sz="quarter" idx="11"/>
          </p:nvPr>
        </p:nvSpPr>
        <p:spPr/>
        <p:txBody>
          <a:bodyPr/>
          <a:lstStyle/>
          <a:p>
            <a:r>
              <a:rPr lang="sv-SE" dirty="0"/>
              <a:t>Mimmi  Mickelsen</a:t>
            </a:r>
          </a:p>
        </p:txBody>
      </p:sp>
    </p:spTree>
    <p:extLst>
      <p:ext uri="{BB962C8B-B14F-4D97-AF65-F5344CB8AC3E}">
        <p14:creationId xmlns:p14="http://schemas.microsoft.com/office/powerpoint/2010/main" val="3578789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3726E9-BFE4-ACFE-ABAB-A8075518CBD6}"/>
              </a:ext>
            </a:extLst>
          </p:cNvPr>
          <p:cNvSpPr>
            <a:spLocks noGrp="1"/>
          </p:cNvSpPr>
          <p:nvPr>
            <p:ph type="title"/>
          </p:nvPr>
        </p:nvSpPr>
        <p:spPr>
          <a:xfrm>
            <a:off x="407988" y="404813"/>
            <a:ext cx="9170279" cy="736959"/>
          </a:xfrm>
        </p:spPr>
        <p:txBody>
          <a:bodyPr anchor="ctr">
            <a:normAutofit/>
          </a:bodyPr>
          <a:lstStyle/>
          <a:p>
            <a:r>
              <a:rPr lang="sv-SE" dirty="0"/>
              <a:t>Startade projekt under 2023 </a:t>
            </a:r>
          </a:p>
        </p:txBody>
      </p:sp>
      <p:sp>
        <p:nvSpPr>
          <p:cNvPr id="8" name="Content Placeholder 2">
            <a:extLst>
              <a:ext uri="{FF2B5EF4-FFF2-40B4-BE49-F238E27FC236}">
                <a16:creationId xmlns:a16="http://schemas.microsoft.com/office/drawing/2014/main" id="{76A2EA8A-BCDF-3F99-7933-46083A54DBFA}"/>
              </a:ext>
            </a:extLst>
          </p:cNvPr>
          <p:cNvSpPr>
            <a:spLocks noGrp="1"/>
          </p:cNvSpPr>
          <p:nvPr>
            <p:ph sz="half" idx="1"/>
          </p:nvPr>
        </p:nvSpPr>
        <p:spPr>
          <a:xfrm>
            <a:off x="407988" y="1736729"/>
            <a:ext cx="5855652" cy="4176710"/>
          </a:xfrm>
        </p:spPr>
        <p:txBody>
          <a:bodyPr>
            <a:normAutofit/>
          </a:bodyPr>
          <a:lstStyle/>
          <a:p>
            <a:r>
              <a:rPr lang="sv-SE" dirty="0"/>
              <a:t>Digitalisering – att få ett prediktivt underhåll på banan. Vi har anskaffat en plattform som ska ge visualisering med hjälp av vår data på hur banan mår. </a:t>
            </a:r>
          </a:p>
          <a:p>
            <a:r>
              <a:rPr lang="sv-SE" dirty="0"/>
              <a:t>Banans anläggningsregister – uppfyller inte de krav vi har på oss och är något vi åtgärdar.</a:t>
            </a:r>
          </a:p>
          <a:p>
            <a:r>
              <a:rPr lang="sv-SE" dirty="0"/>
              <a:t>Underhållsplanering </a:t>
            </a:r>
          </a:p>
          <a:p>
            <a:r>
              <a:rPr lang="sv-SE" dirty="0"/>
              <a:t>Utbildningsplattform – </a:t>
            </a:r>
            <a:r>
              <a:rPr lang="sv-SE" dirty="0" err="1"/>
              <a:t>Learnifier</a:t>
            </a:r>
            <a:r>
              <a:rPr lang="sv-SE" dirty="0"/>
              <a:t> för att kunna erbjuda bättre möjligheter för introduktion och utbildning. </a:t>
            </a:r>
          </a:p>
        </p:txBody>
      </p:sp>
      <p:pic>
        <p:nvPicPr>
          <p:cNvPr id="4" name="Platshållare för innehåll 3" descr="En bild som visar utomhus, väg, Vägyta, mark&#10;&#10;Automatiskt genererad beskrivning">
            <a:extLst>
              <a:ext uri="{FF2B5EF4-FFF2-40B4-BE49-F238E27FC236}">
                <a16:creationId xmlns:a16="http://schemas.microsoft.com/office/drawing/2014/main" id="{DDEE1376-7AF9-C9E5-96AC-4F7B77F79655}"/>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7048" r="6651" b="-1"/>
          <a:stretch/>
        </p:blipFill>
        <p:spPr>
          <a:xfrm>
            <a:off x="6379250" y="1736729"/>
            <a:ext cx="5400000" cy="4176710"/>
          </a:xfrm>
          <a:prstGeom prst="rect">
            <a:avLst/>
          </a:prstGeom>
          <a:noFill/>
        </p:spPr>
      </p:pic>
    </p:spTree>
    <p:extLst>
      <p:ext uri="{BB962C8B-B14F-4D97-AF65-F5344CB8AC3E}">
        <p14:creationId xmlns:p14="http://schemas.microsoft.com/office/powerpoint/2010/main" val="2233537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53A60B-602B-39A2-C997-4847485D58E0}"/>
              </a:ext>
            </a:extLst>
          </p:cNvPr>
          <p:cNvSpPr>
            <a:spLocks noGrp="1"/>
          </p:cNvSpPr>
          <p:nvPr>
            <p:ph type="title"/>
          </p:nvPr>
        </p:nvSpPr>
        <p:spPr>
          <a:xfrm>
            <a:off x="407988" y="404813"/>
            <a:ext cx="9170279" cy="736959"/>
          </a:xfrm>
        </p:spPr>
        <p:txBody>
          <a:bodyPr anchor="ctr">
            <a:normAutofit/>
          </a:bodyPr>
          <a:lstStyle/>
          <a:p>
            <a:r>
              <a:rPr lang="sv-SE" dirty="0"/>
              <a:t>Järnvägen</a:t>
            </a:r>
          </a:p>
        </p:txBody>
      </p:sp>
      <p:sp>
        <p:nvSpPr>
          <p:cNvPr id="3" name="Platshållare för innehåll 2">
            <a:extLst>
              <a:ext uri="{FF2B5EF4-FFF2-40B4-BE49-F238E27FC236}">
                <a16:creationId xmlns:a16="http://schemas.microsoft.com/office/drawing/2014/main" id="{48622BD8-C214-B917-36FB-6583D6D69635}"/>
              </a:ext>
            </a:extLst>
          </p:cNvPr>
          <p:cNvSpPr>
            <a:spLocks noGrp="1"/>
          </p:cNvSpPr>
          <p:nvPr>
            <p:ph sz="half" idx="1"/>
          </p:nvPr>
        </p:nvSpPr>
        <p:spPr>
          <a:xfrm>
            <a:off x="407988" y="1736729"/>
            <a:ext cx="5558472" cy="4176710"/>
          </a:xfrm>
        </p:spPr>
        <p:txBody>
          <a:bodyPr>
            <a:normAutofit/>
          </a:bodyPr>
          <a:lstStyle/>
          <a:p>
            <a:r>
              <a:rPr lang="sv-SE" dirty="0"/>
              <a:t>Oförändrad inga olyckor.</a:t>
            </a:r>
          </a:p>
          <a:p>
            <a:r>
              <a:rPr lang="sv-SE" dirty="0"/>
              <a:t>Ökat intresse bedriva trafik på järnvägen. </a:t>
            </a:r>
          </a:p>
          <a:p>
            <a:r>
              <a:rPr lang="sv-SE" dirty="0"/>
              <a:t>Inga olyckor eller tillbud.</a:t>
            </a:r>
          </a:p>
          <a:p>
            <a:r>
              <a:rPr lang="sv-SE" dirty="0"/>
              <a:t>Vi kommer se över plankorsningar under 2024 med hänseende till olyckor som skett. </a:t>
            </a:r>
          </a:p>
          <a:p>
            <a:r>
              <a:rPr lang="sv-SE" dirty="0"/>
              <a:t>Vi ser att nya detaljplaner i hamnområdet kommer ha en inverkan på anläggningen. </a:t>
            </a:r>
          </a:p>
          <a:p>
            <a:r>
              <a:rPr lang="sv-SE" dirty="0"/>
              <a:t>En internrevision gjorde kopplat till anläggningsdelar och dess övervakning.</a:t>
            </a:r>
          </a:p>
          <a:p>
            <a:pPr marL="0" indent="0">
              <a:buNone/>
            </a:pPr>
            <a:endParaRPr lang="sv-SE" dirty="0"/>
          </a:p>
        </p:txBody>
      </p:sp>
      <p:pic>
        <p:nvPicPr>
          <p:cNvPr id="8" name="Platshållare för innehåll 7">
            <a:extLst>
              <a:ext uri="{FF2B5EF4-FFF2-40B4-BE49-F238E27FC236}">
                <a16:creationId xmlns:a16="http://schemas.microsoft.com/office/drawing/2014/main" id="{80812CFB-646C-0CC1-4EA9-0EA1A0332CB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096000" y="1736729"/>
            <a:ext cx="5878101" cy="3978271"/>
          </a:xfrm>
          <a:prstGeom prst="rect">
            <a:avLst/>
          </a:prstGeom>
          <a:noFill/>
          <a:ln>
            <a:noFill/>
          </a:ln>
        </p:spPr>
      </p:pic>
    </p:spTree>
    <p:extLst>
      <p:ext uri="{BB962C8B-B14F-4D97-AF65-F5344CB8AC3E}">
        <p14:creationId xmlns:p14="http://schemas.microsoft.com/office/powerpoint/2010/main" val="2208868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7C4B07-435E-0E2A-C520-472E4F32EA9B}"/>
              </a:ext>
            </a:extLst>
          </p:cNvPr>
          <p:cNvSpPr>
            <a:spLocks noGrp="1"/>
          </p:cNvSpPr>
          <p:nvPr>
            <p:ph type="title"/>
          </p:nvPr>
        </p:nvSpPr>
        <p:spPr/>
        <p:txBody>
          <a:bodyPr/>
          <a:lstStyle/>
          <a:p>
            <a:r>
              <a:rPr lang="sv-SE" dirty="0"/>
              <a:t>Risker som följer med in i 2024</a:t>
            </a:r>
          </a:p>
        </p:txBody>
      </p:sp>
      <p:sp>
        <p:nvSpPr>
          <p:cNvPr id="5" name="Platshållare för innehåll 4">
            <a:extLst>
              <a:ext uri="{FF2B5EF4-FFF2-40B4-BE49-F238E27FC236}">
                <a16:creationId xmlns:a16="http://schemas.microsoft.com/office/drawing/2014/main" id="{31ADF73D-1346-3088-F7BC-A2DFAD8F67FE}"/>
              </a:ext>
            </a:extLst>
          </p:cNvPr>
          <p:cNvSpPr>
            <a:spLocks noGrp="1"/>
          </p:cNvSpPr>
          <p:nvPr>
            <p:ph idx="11"/>
          </p:nvPr>
        </p:nvSpPr>
        <p:spPr/>
        <p:txBody>
          <a:bodyPr>
            <a:normAutofit lnSpcReduction="10000"/>
          </a:bodyPr>
          <a:lstStyle/>
          <a:p>
            <a:r>
              <a:rPr lang="sv-SE" dirty="0"/>
              <a:t>Vi är fortsatt inte i land med Händelseregister, det register där händelser, olyckor, avvikelser skall rapporteras för att vi ska uppfylla kraven mot Transportstyrelsen, ett gemensamt register med GSAB.</a:t>
            </a:r>
            <a:br>
              <a:rPr lang="sv-SE" dirty="0"/>
            </a:br>
            <a:endParaRPr lang="sv-SE" dirty="0"/>
          </a:p>
          <a:p>
            <a:r>
              <a:rPr lang="sv-SE" dirty="0"/>
              <a:t>Gränsdragningar och mandat gentemot trafikutövning, kollektivtrafikhuvudman och andra förvaltningar kan fortsatt kännas oklart i vissa frågor. </a:t>
            </a:r>
            <a:br>
              <a:rPr lang="sv-SE" dirty="0"/>
            </a:br>
            <a:endParaRPr lang="sv-SE" dirty="0"/>
          </a:p>
          <a:p>
            <a:r>
              <a:rPr lang="sv-SE" dirty="0"/>
              <a:t>Påverkan på anläggningen – nya processer och hanteringar som tas fram missar ofta att spårväg har särskild lagstiftning. </a:t>
            </a:r>
            <a:br>
              <a:rPr lang="sv-SE" dirty="0"/>
            </a:br>
            <a:endParaRPr lang="sv-SE" dirty="0"/>
          </a:p>
          <a:p>
            <a:r>
              <a:rPr lang="sv-SE" dirty="0"/>
              <a:t>Säkerhetsordningen har uppdaterats inför NOS, men vi ser att ytterligare uppdatering måste ske under 2024. </a:t>
            </a:r>
          </a:p>
        </p:txBody>
      </p:sp>
    </p:spTree>
    <p:extLst>
      <p:ext uri="{BB962C8B-B14F-4D97-AF65-F5344CB8AC3E}">
        <p14:creationId xmlns:p14="http://schemas.microsoft.com/office/powerpoint/2010/main" val="1301560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4A6FBD31-1566-438B-934E-356228C0F8DF}"/>
              </a:ext>
            </a:extLst>
          </p:cNvPr>
          <p:cNvSpPr>
            <a:spLocks noGrp="1"/>
          </p:cNvSpPr>
          <p:nvPr>
            <p:ph type="body" sz="quarter" idx="11"/>
          </p:nvPr>
        </p:nvSpPr>
        <p:spPr/>
        <p:txBody>
          <a:bodyPr/>
          <a:lstStyle/>
          <a:p>
            <a:r>
              <a:rPr lang="sv-SE" dirty="0"/>
              <a:t>Mimmi  Mickelsen</a:t>
            </a:r>
          </a:p>
          <a:p>
            <a:r>
              <a:rPr lang="sv-SE" dirty="0"/>
              <a:t>mimmi.mickelsen@stadsmiljo.goteborg.se</a:t>
            </a:r>
          </a:p>
          <a:p>
            <a:r>
              <a:rPr lang="sv-SE" dirty="0"/>
              <a:t>Stadsmiljöförvaltningen, Göteborgs Stad</a:t>
            </a:r>
          </a:p>
        </p:txBody>
      </p:sp>
      <p:sp>
        <p:nvSpPr>
          <p:cNvPr id="2" name="Rubrik 1">
            <a:extLst>
              <a:ext uri="{FF2B5EF4-FFF2-40B4-BE49-F238E27FC236}">
                <a16:creationId xmlns:a16="http://schemas.microsoft.com/office/drawing/2014/main" id="{75F8A528-8A70-9273-5BD5-41BE0F9758F2}"/>
              </a:ext>
            </a:extLst>
          </p:cNvPr>
          <p:cNvSpPr>
            <a:spLocks noGrp="1"/>
          </p:cNvSpPr>
          <p:nvPr>
            <p:ph type="title"/>
          </p:nvPr>
        </p:nvSpPr>
        <p:spPr/>
        <p:txBody>
          <a:bodyPr>
            <a:normAutofit/>
          </a:bodyPr>
          <a:lstStyle/>
          <a:p>
            <a:r>
              <a:rPr lang="sv-SE" dirty="0"/>
              <a:t>Kontakt</a:t>
            </a:r>
          </a:p>
        </p:txBody>
      </p:sp>
    </p:spTree>
    <p:extLst>
      <p:ext uri="{BB962C8B-B14F-4D97-AF65-F5344CB8AC3E}">
        <p14:creationId xmlns:p14="http://schemas.microsoft.com/office/powerpoint/2010/main" val="1576468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DA9C8F-3AE6-A45C-7B41-EEC60191270E}"/>
              </a:ext>
            </a:extLst>
          </p:cNvPr>
          <p:cNvSpPr>
            <a:spLocks noGrp="1"/>
          </p:cNvSpPr>
          <p:nvPr>
            <p:ph type="title"/>
          </p:nvPr>
        </p:nvSpPr>
        <p:spPr>
          <a:xfrm>
            <a:off x="407988" y="404813"/>
            <a:ext cx="9170279" cy="736959"/>
          </a:xfrm>
        </p:spPr>
        <p:txBody>
          <a:bodyPr anchor="ctr">
            <a:normAutofit/>
          </a:bodyPr>
          <a:lstStyle/>
          <a:p>
            <a:r>
              <a:rPr lang="sv-SE" dirty="0"/>
              <a:t>Varför årsrapport? </a:t>
            </a:r>
          </a:p>
        </p:txBody>
      </p:sp>
      <p:pic>
        <p:nvPicPr>
          <p:cNvPr id="7" name="Platshållare för innehåll 6" descr="En bild som visar himmel, utomhus, tåg, moln&#10;&#10;Automatiskt genererad beskrivning">
            <a:extLst>
              <a:ext uri="{FF2B5EF4-FFF2-40B4-BE49-F238E27FC236}">
                <a16:creationId xmlns:a16="http://schemas.microsoft.com/office/drawing/2014/main" id="{6FF790B9-DA78-A4E0-33AA-016F762D1B0A}"/>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3700" r="-1" b="-1"/>
          <a:stretch/>
        </p:blipFill>
        <p:spPr>
          <a:xfrm>
            <a:off x="266700" y="1736729"/>
            <a:ext cx="5400000" cy="4176710"/>
          </a:xfrm>
          <a:noFill/>
        </p:spPr>
      </p:pic>
      <p:sp>
        <p:nvSpPr>
          <p:cNvPr id="3" name="Platshållare för innehåll 2">
            <a:extLst>
              <a:ext uri="{FF2B5EF4-FFF2-40B4-BE49-F238E27FC236}">
                <a16:creationId xmlns:a16="http://schemas.microsoft.com/office/drawing/2014/main" id="{D0C24EE6-4C63-010A-24A6-0C02EC7EDAAA}"/>
              </a:ext>
            </a:extLst>
          </p:cNvPr>
          <p:cNvSpPr>
            <a:spLocks noGrp="1"/>
          </p:cNvSpPr>
          <p:nvPr>
            <p:ph sz="half" idx="2"/>
          </p:nvPr>
        </p:nvSpPr>
        <p:spPr>
          <a:xfrm>
            <a:off x="5807988" y="1736729"/>
            <a:ext cx="6117312" cy="4176710"/>
          </a:xfrm>
        </p:spPr>
        <p:txBody>
          <a:bodyPr>
            <a:normAutofit/>
          </a:bodyPr>
          <a:lstStyle/>
          <a:p>
            <a:pPr>
              <a:lnSpc>
                <a:spcPct val="100000"/>
              </a:lnSpc>
            </a:pPr>
            <a:r>
              <a:rPr lang="sv-SE" dirty="0"/>
              <a:t>Årsrapporten är den del i att hålla den verkställande ledningen informerad enligt säkerhetsordningen för det gånga året.</a:t>
            </a:r>
            <a:br>
              <a:rPr lang="sv-SE" dirty="0"/>
            </a:br>
            <a:endParaRPr lang="sv-SE" dirty="0"/>
          </a:p>
          <a:p>
            <a:pPr>
              <a:lnSpc>
                <a:spcPct val="100000"/>
              </a:lnSpc>
            </a:pPr>
            <a:r>
              <a:rPr lang="sv-SE" dirty="0"/>
              <a:t>Trafiksäkerhet innefattar helheten kopplat till tillståndet, både organisation, befogenheter, ekonomi, kommunikation och underhåll bland annat.</a:t>
            </a:r>
            <a:br>
              <a:rPr lang="sv-SE" dirty="0"/>
            </a:br>
            <a:endParaRPr lang="sv-SE" dirty="0"/>
          </a:p>
          <a:p>
            <a:pPr>
              <a:lnSpc>
                <a:spcPct val="100000"/>
              </a:lnSpc>
            </a:pPr>
            <a:r>
              <a:rPr lang="sv-SE" dirty="0"/>
              <a:t>Vi skall alltid lära och statistiken är en av grundbultarna i att vidmakthålla tillståndet för spårvägsbanan. </a:t>
            </a:r>
          </a:p>
        </p:txBody>
      </p:sp>
    </p:spTree>
    <p:extLst>
      <p:ext uri="{BB962C8B-B14F-4D97-AF65-F5344CB8AC3E}">
        <p14:creationId xmlns:p14="http://schemas.microsoft.com/office/powerpoint/2010/main" val="2905216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28906B-5C37-9850-87E1-A24F12D92A68}"/>
              </a:ext>
            </a:extLst>
          </p:cNvPr>
          <p:cNvSpPr>
            <a:spLocks noGrp="1"/>
          </p:cNvSpPr>
          <p:nvPr>
            <p:ph type="title"/>
          </p:nvPr>
        </p:nvSpPr>
        <p:spPr/>
        <p:txBody>
          <a:bodyPr/>
          <a:lstStyle/>
          <a:p>
            <a:r>
              <a:rPr lang="sv-SE" dirty="0"/>
              <a:t>Banans samlade tillgänglighet </a:t>
            </a:r>
          </a:p>
        </p:txBody>
      </p:sp>
      <p:pic>
        <p:nvPicPr>
          <p:cNvPr id="4" name="Platshållare för innehåll 3">
            <a:extLst>
              <a:ext uri="{FF2B5EF4-FFF2-40B4-BE49-F238E27FC236}">
                <a16:creationId xmlns:a16="http://schemas.microsoft.com/office/drawing/2014/main" id="{159B21A6-0E5B-3DAA-4510-08255DC63AD0}"/>
              </a:ext>
            </a:extLst>
          </p:cNvPr>
          <p:cNvPicPr>
            <a:picLocks noGrp="1" noChangeAspect="1"/>
          </p:cNvPicPr>
          <p:nvPr>
            <p:ph idx="11"/>
          </p:nvPr>
        </p:nvPicPr>
        <p:blipFill>
          <a:blip r:embed="rId3"/>
          <a:stretch>
            <a:fillRect/>
          </a:stretch>
        </p:blipFill>
        <p:spPr>
          <a:xfrm>
            <a:off x="1718084" y="1738313"/>
            <a:ext cx="8755833" cy="4175125"/>
          </a:xfrm>
          <a:prstGeom prst="rect">
            <a:avLst/>
          </a:prstGeom>
        </p:spPr>
      </p:pic>
    </p:spTree>
    <p:extLst>
      <p:ext uri="{BB962C8B-B14F-4D97-AF65-F5344CB8AC3E}">
        <p14:creationId xmlns:p14="http://schemas.microsoft.com/office/powerpoint/2010/main" val="358141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609389-6A2E-C4EF-6963-08502D66EF1A}"/>
              </a:ext>
            </a:extLst>
          </p:cNvPr>
          <p:cNvSpPr>
            <a:spLocks noGrp="1"/>
          </p:cNvSpPr>
          <p:nvPr>
            <p:ph type="title"/>
          </p:nvPr>
        </p:nvSpPr>
        <p:spPr>
          <a:xfrm>
            <a:off x="407988" y="404813"/>
            <a:ext cx="9170279" cy="736959"/>
          </a:xfrm>
        </p:spPr>
        <p:txBody>
          <a:bodyPr anchor="ctr">
            <a:normAutofit/>
          </a:bodyPr>
          <a:lstStyle/>
          <a:p>
            <a:r>
              <a:rPr lang="sv-SE" dirty="0"/>
              <a:t>Roller och ansvar</a:t>
            </a:r>
          </a:p>
        </p:txBody>
      </p:sp>
      <p:graphicFrame>
        <p:nvGraphicFramePr>
          <p:cNvPr id="4" name="Diagram 3">
            <a:extLst>
              <a:ext uri="{FF2B5EF4-FFF2-40B4-BE49-F238E27FC236}">
                <a16:creationId xmlns:a16="http://schemas.microsoft.com/office/drawing/2014/main" id="{32214550-6325-C60F-13F2-FBF3A4D15DB0}"/>
              </a:ext>
            </a:extLst>
          </p:cNvPr>
          <p:cNvGraphicFramePr/>
          <p:nvPr>
            <p:extLst>
              <p:ext uri="{D42A27DB-BD31-4B8C-83A1-F6EECF244321}">
                <p14:modId xmlns:p14="http://schemas.microsoft.com/office/powerpoint/2010/main" val="42119157"/>
              </p:ext>
            </p:extLst>
          </p:nvPr>
        </p:nvGraphicFramePr>
        <p:xfrm>
          <a:off x="870187" y="1037674"/>
          <a:ext cx="10451625" cy="5311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0280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B38790-10ED-F7F2-9854-504B34EDFCE8}"/>
              </a:ext>
            </a:extLst>
          </p:cNvPr>
          <p:cNvSpPr>
            <a:spLocks noGrp="1"/>
          </p:cNvSpPr>
          <p:nvPr>
            <p:ph type="title"/>
          </p:nvPr>
        </p:nvSpPr>
        <p:spPr>
          <a:xfrm>
            <a:off x="407988" y="404813"/>
            <a:ext cx="9170279" cy="736959"/>
          </a:xfrm>
        </p:spPr>
        <p:txBody>
          <a:bodyPr anchor="ctr">
            <a:normAutofit/>
          </a:bodyPr>
          <a:lstStyle/>
          <a:p>
            <a:r>
              <a:rPr lang="sv-SE" dirty="0"/>
              <a:t>Statistik </a:t>
            </a:r>
          </a:p>
        </p:txBody>
      </p:sp>
      <p:graphicFrame>
        <p:nvGraphicFramePr>
          <p:cNvPr id="5" name="Tabell 4">
            <a:extLst>
              <a:ext uri="{FF2B5EF4-FFF2-40B4-BE49-F238E27FC236}">
                <a16:creationId xmlns:a16="http://schemas.microsoft.com/office/drawing/2014/main" id="{63BD0F2F-AAE7-604E-663F-CC377574CB87}"/>
              </a:ext>
            </a:extLst>
          </p:cNvPr>
          <p:cNvGraphicFramePr>
            <a:graphicFrameLocks noGrp="1"/>
          </p:cNvGraphicFramePr>
          <p:nvPr>
            <p:extLst>
              <p:ext uri="{D42A27DB-BD31-4B8C-83A1-F6EECF244321}">
                <p14:modId xmlns:p14="http://schemas.microsoft.com/office/powerpoint/2010/main" val="1420513167"/>
              </p:ext>
            </p:extLst>
          </p:nvPr>
        </p:nvGraphicFramePr>
        <p:xfrm>
          <a:off x="734922" y="1163404"/>
          <a:ext cx="10722156" cy="4904699"/>
        </p:xfrm>
        <a:graphic>
          <a:graphicData uri="http://schemas.openxmlformats.org/drawingml/2006/table">
            <a:tbl>
              <a:tblPr firstRow="1" firstCol="1" bandRow="1">
                <a:tableStyleId>{0E3FDE45-AF77-4B5C-9715-49D594BDF05E}</a:tableStyleId>
              </a:tblPr>
              <a:tblGrid>
                <a:gridCol w="5447988">
                  <a:extLst>
                    <a:ext uri="{9D8B030D-6E8A-4147-A177-3AD203B41FA5}">
                      <a16:colId xmlns:a16="http://schemas.microsoft.com/office/drawing/2014/main" val="3667126899"/>
                    </a:ext>
                  </a:extLst>
                </a:gridCol>
                <a:gridCol w="1050698">
                  <a:extLst>
                    <a:ext uri="{9D8B030D-6E8A-4147-A177-3AD203B41FA5}">
                      <a16:colId xmlns:a16="http://schemas.microsoft.com/office/drawing/2014/main" val="2927305945"/>
                    </a:ext>
                  </a:extLst>
                </a:gridCol>
                <a:gridCol w="1050698">
                  <a:extLst>
                    <a:ext uri="{9D8B030D-6E8A-4147-A177-3AD203B41FA5}">
                      <a16:colId xmlns:a16="http://schemas.microsoft.com/office/drawing/2014/main" val="3044797073"/>
                    </a:ext>
                  </a:extLst>
                </a:gridCol>
                <a:gridCol w="1050698">
                  <a:extLst>
                    <a:ext uri="{9D8B030D-6E8A-4147-A177-3AD203B41FA5}">
                      <a16:colId xmlns:a16="http://schemas.microsoft.com/office/drawing/2014/main" val="3522528060"/>
                    </a:ext>
                  </a:extLst>
                </a:gridCol>
                <a:gridCol w="1055868">
                  <a:extLst>
                    <a:ext uri="{9D8B030D-6E8A-4147-A177-3AD203B41FA5}">
                      <a16:colId xmlns:a16="http://schemas.microsoft.com/office/drawing/2014/main" val="339444913"/>
                    </a:ext>
                  </a:extLst>
                </a:gridCol>
                <a:gridCol w="1066206">
                  <a:extLst>
                    <a:ext uri="{9D8B030D-6E8A-4147-A177-3AD203B41FA5}">
                      <a16:colId xmlns:a16="http://schemas.microsoft.com/office/drawing/2014/main" val="3880795786"/>
                    </a:ext>
                  </a:extLst>
                </a:gridCol>
              </a:tblGrid>
              <a:tr h="435345">
                <a:tc>
                  <a:txBody>
                    <a:bodyPr/>
                    <a:lstStyle/>
                    <a:p>
                      <a:pPr algn="l">
                        <a:lnSpc>
                          <a:spcPct val="115000"/>
                        </a:lnSpc>
                        <a:spcAft>
                          <a:spcPts val="800"/>
                        </a:spcAft>
                      </a:pPr>
                      <a:r>
                        <a:rPr lang="sv-SE" sz="2000">
                          <a:effectLst/>
                        </a:rPr>
                        <a:t>Mål</a:t>
                      </a:r>
                      <a:endParaRPr lang="sv-SE"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025" marR="99025" marT="0" marB="0"/>
                </a:tc>
                <a:tc>
                  <a:txBody>
                    <a:bodyPr/>
                    <a:lstStyle/>
                    <a:p>
                      <a:pPr algn="ctr"/>
                      <a:r>
                        <a:rPr lang="sv-SE" sz="1800">
                          <a:effectLst/>
                        </a:rPr>
                        <a:t>2019</a:t>
                      </a:r>
                      <a:endParaRPr lang="sv-SE"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025" marR="99025" marT="0" marB="0"/>
                </a:tc>
                <a:tc>
                  <a:txBody>
                    <a:bodyPr/>
                    <a:lstStyle/>
                    <a:p>
                      <a:pPr algn="ctr"/>
                      <a:r>
                        <a:rPr lang="sv-SE" sz="1800">
                          <a:effectLst/>
                        </a:rPr>
                        <a:t>2020</a:t>
                      </a:r>
                      <a:endParaRPr lang="sv-SE"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025" marR="99025" marT="0" marB="0"/>
                </a:tc>
                <a:tc>
                  <a:txBody>
                    <a:bodyPr/>
                    <a:lstStyle/>
                    <a:p>
                      <a:pPr algn="ctr">
                        <a:lnSpc>
                          <a:spcPct val="115000"/>
                        </a:lnSpc>
                        <a:spcAft>
                          <a:spcPts val="800"/>
                        </a:spcAft>
                      </a:pPr>
                      <a:r>
                        <a:rPr lang="sv-SE" sz="1800">
                          <a:effectLst/>
                        </a:rPr>
                        <a:t>2021</a:t>
                      </a:r>
                      <a:endParaRPr lang="sv-SE"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025" marR="99025" marT="0" marB="0"/>
                </a:tc>
                <a:tc>
                  <a:txBody>
                    <a:bodyPr/>
                    <a:lstStyle/>
                    <a:p>
                      <a:pPr algn="ctr">
                        <a:lnSpc>
                          <a:spcPct val="115000"/>
                        </a:lnSpc>
                        <a:spcAft>
                          <a:spcPts val="800"/>
                        </a:spcAft>
                      </a:pPr>
                      <a:r>
                        <a:rPr lang="sv-SE" sz="1800">
                          <a:effectLst/>
                        </a:rPr>
                        <a:t>2022</a:t>
                      </a:r>
                      <a:endParaRPr lang="sv-SE"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025" marR="99025" marT="0" marB="0"/>
                </a:tc>
                <a:tc>
                  <a:txBody>
                    <a:bodyPr/>
                    <a:lstStyle/>
                    <a:p>
                      <a:pPr algn="ctr">
                        <a:lnSpc>
                          <a:spcPct val="115000"/>
                        </a:lnSpc>
                        <a:spcAft>
                          <a:spcPts val="800"/>
                        </a:spcAft>
                      </a:pPr>
                      <a:r>
                        <a:rPr lang="sv-SE" sz="1800">
                          <a:effectLst/>
                        </a:rPr>
                        <a:t>2023</a:t>
                      </a:r>
                      <a:endParaRPr lang="sv-SE"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025" marR="99025" marT="0" marB="0"/>
                </a:tc>
                <a:extLst>
                  <a:ext uri="{0D108BD9-81ED-4DB2-BD59-A6C34878D82A}">
                    <a16:rowId xmlns:a16="http://schemas.microsoft.com/office/drawing/2014/main" val="3697487052"/>
                  </a:ext>
                </a:extLst>
              </a:tr>
              <a:tr h="759462">
                <a:tc>
                  <a:txBody>
                    <a:bodyPr/>
                    <a:lstStyle/>
                    <a:p>
                      <a:pPr algn="l">
                        <a:lnSpc>
                          <a:spcPct val="115000"/>
                        </a:lnSpc>
                        <a:spcAft>
                          <a:spcPts val="800"/>
                        </a:spcAft>
                      </a:pPr>
                      <a:r>
                        <a:rPr lang="sv-SE" sz="1800">
                          <a:effectLst/>
                        </a:rPr>
                        <a:t>Minska antalet fall i vagn med 15% jämfört med föregående år</a:t>
                      </a:r>
                      <a:endParaRPr lang="sv-SE"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025" marR="99025" marT="0" marB="0"/>
                </a:tc>
                <a:tc>
                  <a:txBody>
                    <a:bodyPr/>
                    <a:lstStyle/>
                    <a:p>
                      <a:pPr algn="ctr"/>
                      <a:r>
                        <a:rPr lang="sv-SE" sz="1800">
                          <a:effectLst/>
                        </a:rPr>
                        <a:t>39</a:t>
                      </a:r>
                      <a:endParaRPr lang="sv-SE"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025" marR="99025" marT="0" marB="0"/>
                </a:tc>
                <a:tc>
                  <a:txBody>
                    <a:bodyPr/>
                    <a:lstStyle/>
                    <a:p>
                      <a:pPr algn="ctr"/>
                      <a:r>
                        <a:rPr lang="sv-SE" sz="1800">
                          <a:effectLst/>
                        </a:rPr>
                        <a:t>37</a:t>
                      </a:r>
                      <a:endParaRPr lang="sv-SE"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025" marR="99025" marT="0" marB="0"/>
                </a:tc>
                <a:tc>
                  <a:txBody>
                    <a:bodyPr/>
                    <a:lstStyle/>
                    <a:p>
                      <a:pPr algn="ctr">
                        <a:lnSpc>
                          <a:spcPct val="115000"/>
                        </a:lnSpc>
                        <a:spcAft>
                          <a:spcPts val="800"/>
                        </a:spcAft>
                      </a:pPr>
                      <a:r>
                        <a:rPr lang="sv-SE" sz="1800">
                          <a:effectLst/>
                        </a:rPr>
                        <a:t>38</a:t>
                      </a:r>
                      <a:endParaRPr lang="sv-SE"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025" marR="99025" marT="0" marB="0"/>
                </a:tc>
                <a:tc>
                  <a:txBody>
                    <a:bodyPr/>
                    <a:lstStyle/>
                    <a:p>
                      <a:pPr algn="ctr">
                        <a:lnSpc>
                          <a:spcPct val="115000"/>
                        </a:lnSpc>
                        <a:spcAft>
                          <a:spcPts val="800"/>
                        </a:spcAft>
                      </a:pPr>
                      <a:r>
                        <a:rPr lang="sv-SE" sz="1800">
                          <a:effectLst/>
                        </a:rPr>
                        <a:t>81</a:t>
                      </a:r>
                      <a:endParaRPr lang="sv-SE"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025" marR="99025" marT="0" marB="0"/>
                </a:tc>
                <a:tc>
                  <a:txBody>
                    <a:bodyPr/>
                    <a:lstStyle/>
                    <a:p>
                      <a:pPr algn="ctr">
                        <a:lnSpc>
                          <a:spcPct val="115000"/>
                        </a:lnSpc>
                        <a:spcAft>
                          <a:spcPts val="800"/>
                        </a:spcAft>
                      </a:pPr>
                      <a:r>
                        <a:rPr lang="sv-SE" sz="1800">
                          <a:effectLst/>
                        </a:rPr>
                        <a:t>24</a:t>
                      </a:r>
                      <a:endParaRPr lang="sv-SE"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025" marR="99025" marT="0" marB="0"/>
                </a:tc>
                <a:extLst>
                  <a:ext uri="{0D108BD9-81ED-4DB2-BD59-A6C34878D82A}">
                    <a16:rowId xmlns:a16="http://schemas.microsoft.com/office/drawing/2014/main" val="1440791389"/>
                  </a:ext>
                </a:extLst>
              </a:tr>
              <a:tr h="759462">
                <a:tc>
                  <a:txBody>
                    <a:bodyPr/>
                    <a:lstStyle/>
                    <a:p>
                      <a:pPr algn="l">
                        <a:lnSpc>
                          <a:spcPct val="115000"/>
                        </a:lnSpc>
                        <a:spcAft>
                          <a:spcPts val="800"/>
                        </a:spcAft>
                      </a:pPr>
                      <a:r>
                        <a:rPr lang="sv-SE" sz="1800">
                          <a:effectLst/>
                        </a:rPr>
                        <a:t>Minska antalet vägtrafikolyckor med 10% jämfört med föregående år</a:t>
                      </a:r>
                      <a:endParaRPr lang="sv-SE"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025" marR="99025" marT="0" marB="0"/>
                </a:tc>
                <a:tc>
                  <a:txBody>
                    <a:bodyPr/>
                    <a:lstStyle/>
                    <a:p>
                      <a:pPr algn="ctr"/>
                      <a:r>
                        <a:rPr lang="sv-SE" sz="1800">
                          <a:effectLst/>
                        </a:rPr>
                        <a:t>251</a:t>
                      </a:r>
                      <a:endParaRPr lang="sv-SE"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025" marR="99025" marT="0" marB="0"/>
                </a:tc>
                <a:tc>
                  <a:txBody>
                    <a:bodyPr/>
                    <a:lstStyle/>
                    <a:p>
                      <a:pPr algn="ctr"/>
                      <a:r>
                        <a:rPr lang="sv-SE" sz="1800">
                          <a:effectLst/>
                        </a:rPr>
                        <a:t>197</a:t>
                      </a:r>
                      <a:endParaRPr lang="sv-SE"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025" marR="99025" marT="0" marB="0"/>
                </a:tc>
                <a:tc>
                  <a:txBody>
                    <a:bodyPr/>
                    <a:lstStyle/>
                    <a:p>
                      <a:pPr algn="ctr">
                        <a:lnSpc>
                          <a:spcPct val="115000"/>
                        </a:lnSpc>
                        <a:spcAft>
                          <a:spcPts val="800"/>
                        </a:spcAft>
                      </a:pPr>
                      <a:r>
                        <a:rPr lang="sv-SE" sz="1800">
                          <a:effectLst/>
                        </a:rPr>
                        <a:t>264</a:t>
                      </a:r>
                      <a:endParaRPr lang="sv-SE"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025" marR="99025" marT="0" marB="0"/>
                </a:tc>
                <a:tc>
                  <a:txBody>
                    <a:bodyPr/>
                    <a:lstStyle/>
                    <a:p>
                      <a:pPr algn="ctr">
                        <a:lnSpc>
                          <a:spcPct val="115000"/>
                        </a:lnSpc>
                        <a:spcAft>
                          <a:spcPts val="800"/>
                        </a:spcAft>
                      </a:pPr>
                      <a:r>
                        <a:rPr lang="sv-SE" sz="1800">
                          <a:effectLst/>
                        </a:rPr>
                        <a:t>182</a:t>
                      </a:r>
                      <a:endParaRPr lang="sv-SE"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025" marR="99025" marT="0" marB="0"/>
                </a:tc>
                <a:tc>
                  <a:txBody>
                    <a:bodyPr/>
                    <a:lstStyle/>
                    <a:p>
                      <a:pPr algn="ctr">
                        <a:lnSpc>
                          <a:spcPct val="115000"/>
                        </a:lnSpc>
                        <a:spcAft>
                          <a:spcPts val="800"/>
                        </a:spcAft>
                      </a:pPr>
                      <a:r>
                        <a:rPr lang="sv-SE" sz="1800">
                          <a:effectLst/>
                        </a:rPr>
                        <a:t>238</a:t>
                      </a:r>
                      <a:endParaRPr lang="sv-SE"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025" marR="99025" marT="0" marB="0"/>
                </a:tc>
                <a:extLst>
                  <a:ext uri="{0D108BD9-81ED-4DB2-BD59-A6C34878D82A}">
                    <a16:rowId xmlns:a16="http://schemas.microsoft.com/office/drawing/2014/main" val="2437693809"/>
                  </a:ext>
                </a:extLst>
              </a:tr>
              <a:tr h="759462">
                <a:tc>
                  <a:txBody>
                    <a:bodyPr/>
                    <a:lstStyle/>
                    <a:p>
                      <a:pPr algn="l">
                        <a:lnSpc>
                          <a:spcPct val="115000"/>
                        </a:lnSpc>
                        <a:spcAft>
                          <a:spcPts val="800"/>
                        </a:spcAft>
                      </a:pPr>
                      <a:r>
                        <a:rPr lang="sv-SE" sz="1800">
                          <a:effectLst/>
                        </a:rPr>
                        <a:t>Minska antalet urspårningar med 20% jämfört med föregående år</a:t>
                      </a:r>
                      <a:endParaRPr lang="sv-SE"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025" marR="99025" marT="0" marB="0"/>
                </a:tc>
                <a:tc>
                  <a:txBody>
                    <a:bodyPr/>
                    <a:lstStyle/>
                    <a:p>
                      <a:pPr algn="ctr"/>
                      <a:r>
                        <a:rPr lang="sv-SE" sz="1800">
                          <a:effectLst/>
                        </a:rPr>
                        <a:t>6</a:t>
                      </a:r>
                      <a:endParaRPr lang="sv-SE"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025" marR="99025" marT="0" marB="0"/>
                </a:tc>
                <a:tc>
                  <a:txBody>
                    <a:bodyPr/>
                    <a:lstStyle/>
                    <a:p>
                      <a:pPr algn="ctr"/>
                      <a:r>
                        <a:rPr lang="sv-SE" sz="1800">
                          <a:effectLst/>
                        </a:rPr>
                        <a:t>6</a:t>
                      </a:r>
                      <a:endParaRPr lang="sv-SE"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025" marR="99025" marT="0" marB="0"/>
                </a:tc>
                <a:tc>
                  <a:txBody>
                    <a:bodyPr/>
                    <a:lstStyle/>
                    <a:p>
                      <a:pPr algn="ctr">
                        <a:lnSpc>
                          <a:spcPct val="115000"/>
                        </a:lnSpc>
                        <a:spcAft>
                          <a:spcPts val="800"/>
                        </a:spcAft>
                      </a:pPr>
                      <a:r>
                        <a:rPr lang="sv-SE" sz="1800">
                          <a:effectLst/>
                        </a:rPr>
                        <a:t>10</a:t>
                      </a:r>
                      <a:endParaRPr lang="sv-SE"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025" marR="99025" marT="0" marB="0"/>
                </a:tc>
                <a:tc>
                  <a:txBody>
                    <a:bodyPr/>
                    <a:lstStyle/>
                    <a:p>
                      <a:pPr algn="ctr">
                        <a:lnSpc>
                          <a:spcPct val="115000"/>
                        </a:lnSpc>
                        <a:spcAft>
                          <a:spcPts val="800"/>
                        </a:spcAft>
                      </a:pPr>
                      <a:r>
                        <a:rPr lang="sv-SE" sz="1800">
                          <a:effectLst/>
                        </a:rPr>
                        <a:t>5</a:t>
                      </a:r>
                      <a:endParaRPr lang="sv-SE"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025" marR="99025" marT="0" marB="0"/>
                </a:tc>
                <a:tc>
                  <a:txBody>
                    <a:bodyPr/>
                    <a:lstStyle/>
                    <a:p>
                      <a:pPr algn="ctr">
                        <a:lnSpc>
                          <a:spcPct val="115000"/>
                        </a:lnSpc>
                        <a:spcAft>
                          <a:spcPts val="800"/>
                        </a:spcAft>
                      </a:pPr>
                      <a:r>
                        <a:rPr lang="sv-SE" sz="1800">
                          <a:effectLst/>
                        </a:rPr>
                        <a:t>6</a:t>
                      </a:r>
                      <a:endParaRPr lang="sv-SE"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025" marR="99025" marT="0" marB="0"/>
                </a:tc>
                <a:extLst>
                  <a:ext uri="{0D108BD9-81ED-4DB2-BD59-A6C34878D82A}">
                    <a16:rowId xmlns:a16="http://schemas.microsoft.com/office/drawing/2014/main" val="1311381311"/>
                  </a:ext>
                </a:extLst>
              </a:tr>
              <a:tr h="672044">
                <a:tc>
                  <a:txBody>
                    <a:bodyPr/>
                    <a:lstStyle/>
                    <a:p>
                      <a:pPr algn="l">
                        <a:lnSpc>
                          <a:spcPct val="115000"/>
                        </a:lnSpc>
                        <a:spcAft>
                          <a:spcPts val="800"/>
                        </a:spcAft>
                      </a:pPr>
                      <a:r>
                        <a:rPr lang="sv-SE" sz="1800">
                          <a:effectLst/>
                        </a:rPr>
                        <a:t>Nollvision för antalet kollisioner (vagn i vagn)</a:t>
                      </a:r>
                      <a:endParaRPr lang="sv-SE"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025" marR="99025" marT="0" marB="0"/>
                </a:tc>
                <a:tc>
                  <a:txBody>
                    <a:bodyPr/>
                    <a:lstStyle/>
                    <a:p>
                      <a:pPr algn="ctr"/>
                      <a:r>
                        <a:rPr lang="sv-SE" sz="1800">
                          <a:effectLst/>
                        </a:rPr>
                        <a:t>11</a:t>
                      </a:r>
                      <a:endParaRPr lang="sv-SE"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025" marR="99025" marT="0" marB="0"/>
                </a:tc>
                <a:tc>
                  <a:txBody>
                    <a:bodyPr/>
                    <a:lstStyle/>
                    <a:p>
                      <a:pPr algn="ctr"/>
                      <a:r>
                        <a:rPr lang="sv-SE" sz="1800">
                          <a:effectLst/>
                        </a:rPr>
                        <a:t>16</a:t>
                      </a:r>
                      <a:endParaRPr lang="sv-SE"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025" marR="99025" marT="0" marB="0"/>
                </a:tc>
                <a:tc>
                  <a:txBody>
                    <a:bodyPr/>
                    <a:lstStyle/>
                    <a:p>
                      <a:pPr algn="ctr">
                        <a:lnSpc>
                          <a:spcPct val="115000"/>
                        </a:lnSpc>
                        <a:spcAft>
                          <a:spcPts val="800"/>
                        </a:spcAft>
                      </a:pPr>
                      <a:r>
                        <a:rPr lang="sv-SE" sz="1800">
                          <a:effectLst/>
                        </a:rPr>
                        <a:t>5</a:t>
                      </a:r>
                      <a:endParaRPr lang="sv-SE"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025" marR="99025" marT="0" marB="0"/>
                </a:tc>
                <a:tc>
                  <a:txBody>
                    <a:bodyPr/>
                    <a:lstStyle/>
                    <a:p>
                      <a:pPr algn="ctr">
                        <a:lnSpc>
                          <a:spcPct val="115000"/>
                        </a:lnSpc>
                        <a:spcAft>
                          <a:spcPts val="800"/>
                        </a:spcAft>
                      </a:pPr>
                      <a:r>
                        <a:rPr lang="sv-SE" sz="1800">
                          <a:effectLst/>
                        </a:rPr>
                        <a:t>3</a:t>
                      </a:r>
                      <a:endParaRPr lang="sv-SE"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025" marR="99025" marT="0" marB="0"/>
                </a:tc>
                <a:tc>
                  <a:txBody>
                    <a:bodyPr/>
                    <a:lstStyle/>
                    <a:p>
                      <a:pPr algn="ctr">
                        <a:lnSpc>
                          <a:spcPct val="115000"/>
                        </a:lnSpc>
                        <a:spcAft>
                          <a:spcPts val="800"/>
                        </a:spcAft>
                      </a:pPr>
                      <a:r>
                        <a:rPr lang="sv-SE" sz="1800">
                          <a:effectLst/>
                        </a:rPr>
                        <a:t>6</a:t>
                      </a:r>
                      <a:endParaRPr lang="sv-SE"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025" marR="99025" marT="0" marB="0"/>
                </a:tc>
                <a:extLst>
                  <a:ext uri="{0D108BD9-81ED-4DB2-BD59-A6C34878D82A}">
                    <a16:rowId xmlns:a16="http://schemas.microsoft.com/office/drawing/2014/main" val="2984957804"/>
                  </a:ext>
                </a:extLst>
              </a:tr>
              <a:tr h="759462">
                <a:tc>
                  <a:txBody>
                    <a:bodyPr/>
                    <a:lstStyle/>
                    <a:p>
                      <a:pPr algn="l">
                        <a:lnSpc>
                          <a:spcPct val="115000"/>
                        </a:lnSpc>
                        <a:spcAft>
                          <a:spcPts val="800"/>
                        </a:spcAft>
                      </a:pPr>
                      <a:r>
                        <a:rPr lang="sv-SE" sz="1800">
                          <a:effectLst/>
                        </a:rPr>
                        <a:t>Nollvision för antalet skadade i samband med vår verksamhet</a:t>
                      </a:r>
                      <a:endParaRPr lang="sv-SE"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025" marR="99025" marT="0" marB="0"/>
                </a:tc>
                <a:tc>
                  <a:txBody>
                    <a:bodyPr/>
                    <a:lstStyle/>
                    <a:p>
                      <a:pPr algn="ctr"/>
                      <a:r>
                        <a:rPr lang="sv-SE" sz="1800">
                          <a:effectLst/>
                        </a:rPr>
                        <a:t>8</a:t>
                      </a:r>
                      <a:endParaRPr lang="sv-SE"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025" marR="99025" marT="0" marB="0"/>
                </a:tc>
                <a:tc>
                  <a:txBody>
                    <a:bodyPr/>
                    <a:lstStyle/>
                    <a:p>
                      <a:pPr algn="ctr"/>
                      <a:r>
                        <a:rPr lang="sv-SE" sz="1800">
                          <a:effectLst/>
                        </a:rPr>
                        <a:t>7</a:t>
                      </a:r>
                      <a:endParaRPr lang="sv-SE"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025" marR="99025" marT="0" marB="0"/>
                </a:tc>
                <a:tc>
                  <a:txBody>
                    <a:bodyPr/>
                    <a:lstStyle/>
                    <a:p>
                      <a:pPr algn="ctr">
                        <a:lnSpc>
                          <a:spcPct val="115000"/>
                        </a:lnSpc>
                        <a:spcAft>
                          <a:spcPts val="800"/>
                        </a:spcAft>
                      </a:pPr>
                      <a:r>
                        <a:rPr lang="sv-SE" sz="1800">
                          <a:effectLst/>
                        </a:rPr>
                        <a:t>3</a:t>
                      </a:r>
                      <a:endParaRPr lang="sv-SE"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025" marR="99025" marT="0" marB="0"/>
                </a:tc>
                <a:tc>
                  <a:txBody>
                    <a:bodyPr/>
                    <a:lstStyle/>
                    <a:p>
                      <a:pPr algn="ctr">
                        <a:lnSpc>
                          <a:spcPct val="115000"/>
                        </a:lnSpc>
                        <a:spcAft>
                          <a:spcPts val="800"/>
                        </a:spcAft>
                      </a:pPr>
                      <a:r>
                        <a:rPr lang="sv-SE" sz="1800">
                          <a:effectLst/>
                        </a:rPr>
                        <a:t>7</a:t>
                      </a:r>
                      <a:endParaRPr lang="sv-SE"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025" marR="99025" marT="0" marB="0"/>
                </a:tc>
                <a:tc>
                  <a:txBody>
                    <a:bodyPr/>
                    <a:lstStyle/>
                    <a:p>
                      <a:pPr algn="ctr">
                        <a:lnSpc>
                          <a:spcPct val="115000"/>
                        </a:lnSpc>
                        <a:spcAft>
                          <a:spcPts val="800"/>
                        </a:spcAft>
                      </a:pPr>
                      <a:r>
                        <a:rPr lang="sv-SE" sz="1800">
                          <a:effectLst/>
                        </a:rPr>
                        <a:t>4</a:t>
                      </a:r>
                      <a:endParaRPr lang="sv-SE"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025" marR="99025" marT="0" marB="0"/>
                </a:tc>
                <a:extLst>
                  <a:ext uri="{0D108BD9-81ED-4DB2-BD59-A6C34878D82A}">
                    <a16:rowId xmlns:a16="http://schemas.microsoft.com/office/drawing/2014/main" val="670564995"/>
                  </a:ext>
                </a:extLst>
              </a:tr>
              <a:tr h="759462">
                <a:tc>
                  <a:txBody>
                    <a:bodyPr/>
                    <a:lstStyle/>
                    <a:p>
                      <a:pPr algn="l">
                        <a:lnSpc>
                          <a:spcPct val="115000"/>
                        </a:lnSpc>
                        <a:spcAft>
                          <a:spcPts val="800"/>
                        </a:spcAft>
                      </a:pPr>
                      <a:r>
                        <a:rPr lang="sv-SE" sz="1800">
                          <a:effectLst/>
                        </a:rPr>
                        <a:t>Nollvision för antalet omkomna i samband med vår verksamhet</a:t>
                      </a:r>
                      <a:endParaRPr lang="sv-SE"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025" marR="99025" marT="0" marB="0"/>
                </a:tc>
                <a:tc>
                  <a:txBody>
                    <a:bodyPr/>
                    <a:lstStyle/>
                    <a:p>
                      <a:pPr algn="ctr"/>
                      <a:r>
                        <a:rPr lang="sv-SE" sz="1800">
                          <a:effectLst/>
                        </a:rPr>
                        <a:t>0</a:t>
                      </a:r>
                      <a:endParaRPr lang="sv-SE"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025" marR="99025" marT="0" marB="0"/>
                </a:tc>
                <a:tc>
                  <a:txBody>
                    <a:bodyPr/>
                    <a:lstStyle/>
                    <a:p>
                      <a:pPr algn="ctr"/>
                      <a:r>
                        <a:rPr lang="sv-SE" sz="1800">
                          <a:effectLst/>
                        </a:rPr>
                        <a:t>0</a:t>
                      </a:r>
                      <a:endParaRPr lang="sv-SE"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025" marR="99025" marT="0" marB="0"/>
                </a:tc>
                <a:tc>
                  <a:txBody>
                    <a:bodyPr/>
                    <a:lstStyle/>
                    <a:p>
                      <a:pPr algn="ctr">
                        <a:lnSpc>
                          <a:spcPct val="115000"/>
                        </a:lnSpc>
                        <a:spcAft>
                          <a:spcPts val="800"/>
                        </a:spcAft>
                      </a:pPr>
                      <a:r>
                        <a:rPr lang="sv-SE" sz="1800">
                          <a:effectLst/>
                        </a:rPr>
                        <a:t>1</a:t>
                      </a:r>
                      <a:endParaRPr lang="sv-SE"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025" marR="99025" marT="0" marB="0"/>
                </a:tc>
                <a:tc>
                  <a:txBody>
                    <a:bodyPr/>
                    <a:lstStyle/>
                    <a:p>
                      <a:pPr algn="ctr">
                        <a:lnSpc>
                          <a:spcPct val="115000"/>
                        </a:lnSpc>
                        <a:spcAft>
                          <a:spcPts val="800"/>
                        </a:spcAft>
                      </a:pPr>
                      <a:r>
                        <a:rPr lang="sv-SE" sz="1800">
                          <a:effectLst/>
                        </a:rPr>
                        <a:t>0</a:t>
                      </a:r>
                      <a:endParaRPr lang="sv-SE"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025" marR="99025" marT="0" marB="0"/>
                </a:tc>
                <a:tc>
                  <a:txBody>
                    <a:bodyPr/>
                    <a:lstStyle/>
                    <a:p>
                      <a:pPr algn="ctr">
                        <a:lnSpc>
                          <a:spcPct val="115000"/>
                        </a:lnSpc>
                        <a:spcAft>
                          <a:spcPts val="800"/>
                        </a:spcAft>
                      </a:pPr>
                      <a:r>
                        <a:rPr lang="sv-SE" sz="1800" dirty="0">
                          <a:effectLst/>
                        </a:rPr>
                        <a:t>1</a:t>
                      </a:r>
                      <a:endParaRPr lang="sv-SE"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9025" marR="99025" marT="0" marB="0"/>
                </a:tc>
                <a:extLst>
                  <a:ext uri="{0D108BD9-81ED-4DB2-BD59-A6C34878D82A}">
                    <a16:rowId xmlns:a16="http://schemas.microsoft.com/office/drawing/2014/main" val="3646925130"/>
                  </a:ext>
                </a:extLst>
              </a:tr>
            </a:tbl>
          </a:graphicData>
        </a:graphic>
      </p:graphicFrame>
    </p:spTree>
    <p:extLst>
      <p:ext uri="{BB962C8B-B14F-4D97-AF65-F5344CB8AC3E}">
        <p14:creationId xmlns:p14="http://schemas.microsoft.com/office/powerpoint/2010/main" val="3688701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B75A69-BA55-1A27-9BBD-822EB03317A8}"/>
              </a:ext>
            </a:extLst>
          </p:cNvPr>
          <p:cNvSpPr>
            <a:spLocks noGrp="1"/>
          </p:cNvSpPr>
          <p:nvPr>
            <p:ph type="title"/>
          </p:nvPr>
        </p:nvSpPr>
        <p:spPr>
          <a:xfrm>
            <a:off x="407988" y="404813"/>
            <a:ext cx="9170279" cy="736959"/>
          </a:xfrm>
        </p:spPr>
        <p:txBody>
          <a:bodyPr anchor="ctr">
            <a:normAutofit/>
          </a:bodyPr>
          <a:lstStyle/>
          <a:p>
            <a:r>
              <a:rPr lang="sv-SE" dirty="0"/>
              <a:t>Utvecklingen kopplat till olyckor</a:t>
            </a:r>
          </a:p>
        </p:txBody>
      </p:sp>
      <p:graphicFrame>
        <p:nvGraphicFramePr>
          <p:cNvPr id="4" name="Platshållare för innehåll 3">
            <a:extLst>
              <a:ext uri="{FF2B5EF4-FFF2-40B4-BE49-F238E27FC236}">
                <a16:creationId xmlns:a16="http://schemas.microsoft.com/office/drawing/2014/main" id="{D0215E9D-1C62-11D0-E381-7D74CD926BAB}"/>
              </a:ext>
            </a:extLst>
          </p:cNvPr>
          <p:cNvGraphicFramePr>
            <a:graphicFrameLocks noGrp="1"/>
          </p:cNvGraphicFramePr>
          <p:nvPr>
            <p:ph idx="11"/>
            <p:extLst>
              <p:ext uri="{D42A27DB-BD31-4B8C-83A1-F6EECF244321}">
                <p14:modId xmlns:p14="http://schemas.microsoft.com/office/powerpoint/2010/main" val="1196869242"/>
              </p:ext>
            </p:extLst>
          </p:nvPr>
        </p:nvGraphicFramePr>
        <p:xfrm>
          <a:off x="1055688" y="1738313"/>
          <a:ext cx="10079038" cy="41735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00476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26D4CE-2DC5-A8BF-A34D-94E2B52C3A9B}"/>
              </a:ext>
            </a:extLst>
          </p:cNvPr>
          <p:cNvSpPr>
            <a:spLocks noGrp="1"/>
          </p:cNvSpPr>
          <p:nvPr>
            <p:ph type="title"/>
          </p:nvPr>
        </p:nvSpPr>
        <p:spPr>
          <a:xfrm>
            <a:off x="407988" y="404813"/>
            <a:ext cx="9170279" cy="736959"/>
          </a:xfrm>
        </p:spPr>
        <p:txBody>
          <a:bodyPr anchor="ctr">
            <a:normAutofit/>
          </a:bodyPr>
          <a:lstStyle/>
          <a:p>
            <a:r>
              <a:rPr lang="sv-SE" dirty="0"/>
              <a:t>Rapporterade tillbud</a:t>
            </a:r>
          </a:p>
        </p:txBody>
      </p:sp>
      <p:graphicFrame>
        <p:nvGraphicFramePr>
          <p:cNvPr id="10" name="Platshållare för innehåll 9">
            <a:extLst>
              <a:ext uri="{FF2B5EF4-FFF2-40B4-BE49-F238E27FC236}">
                <a16:creationId xmlns:a16="http://schemas.microsoft.com/office/drawing/2014/main" id="{82D1F18F-7E45-986B-CBFB-0DB3C7D3854C}"/>
              </a:ext>
            </a:extLst>
          </p:cNvPr>
          <p:cNvGraphicFramePr>
            <a:graphicFrameLocks noGrp="1"/>
          </p:cNvGraphicFramePr>
          <p:nvPr>
            <p:ph sz="half" idx="1"/>
            <p:extLst>
              <p:ext uri="{D42A27DB-BD31-4B8C-83A1-F6EECF244321}">
                <p14:modId xmlns:p14="http://schemas.microsoft.com/office/powerpoint/2010/main" val="4207012181"/>
              </p:ext>
            </p:extLst>
          </p:nvPr>
        </p:nvGraphicFramePr>
        <p:xfrm>
          <a:off x="624999" y="1141772"/>
          <a:ext cx="10942002" cy="48818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88004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F00B41-4CB0-9B38-A364-FEC40D1F85AD}"/>
              </a:ext>
            </a:extLst>
          </p:cNvPr>
          <p:cNvSpPr>
            <a:spLocks noGrp="1"/>
          </p:cNvSpPr>
          <p:nvPr>
            <p:ph type="title"/>
          </p:nvPr>
        </p:nvSpPr>
        <p:spPr>
          <a:xfrm>
            <a:off x="407988" y="404813"/>
            <a:ext cx="9170279" cy="736959"/>
          </a:xfrm>
        </p:spPr>
        <p:txBody>
          <a:bodyPr anchor="ctr">
            <a:normAutofit/>
          </a:bodyPr>
          <a:lstStyle/>
          <a:p>
            <a:r>
              <a:rPr lang="sv-SE" dirty="0"/>
              <a:t>Revisioner och tillsyn </a:t>
            </a:r>
          </a:p>
        </p:txBody>
      </p:sp>
      <p:sp>
        <p:nvSpPr>
          <p:cNvPr id="4" name="Platshållare för innehåll 3">
            <a:extLst>
              <a:ext uri="{FF2B5EF4-FFF2-40B4-BE49-F238E27FC236}">
                <a16:creationId xmlns:a16="http://schemas.microsoft.com/office/drawing/2014/main" id="{0601BDA2-BC3B-6E85-3779-C784176096D8}"/>
              </a:ext>
            </a:extLst>
          </p:cNvPr>
          <p:cNvSpPr>
            <a:spLocks noGrp="1"/>
          </p:cNvSpPr>
          <p:nvPr>
            <p:ph sz="half" idx="1"/>
          </p:nvPr>
        </p:nvSpPr>
        <p:spPr>
          <a:xfrm>
            <a:off x="407988" y="1736729"/>
            <a:ext cx="5400000" cy="4176710"/>
          </a:xfrm>
        </p:spPr>
        <p:txBody>
          <a:bodyPr>
            <a:normAutofit/>
          </a:bodyPr>
          <a:lstStyle/>
          <a:p>
            <a:pPr marL="0" indent="0">
              <a:buNone/>
            </a:pPr>
            <a:r>
              <a:rPr lang="sv-SE" dirty="0"/>
              <a:t>Förvaltningen genomförde 3 revisioner</a:t>
            </a:r>
          </a:p>
          <a:p>
            <a:r>
              <a:rPr lang="sv-SE" dirty="0"/>
              <a:t>Besiktningsverksamheten </a:t>
            </a:r>
          </a:p>
          <a:p>
            <a:r>
              <a:rPr lang="sv-SE" dirty="0"/>
              <a:t>Trafikhantering (SMF)</a:t>
            </a:r>
          </a:p>
          <a:p>
            <a:r>
              <a:rPr lang="sv-SE" dirty="0"/>
              <a:t>Grupp spår (SMF)</a:t>
            </a:r>
          </a:p>
          <a:p>
            <a:pPr marL="0" indent="0">
              <a:buNone/>
            </a:pPr>
            <a:r>
              <a:rPr lang="sv-SE" dirty="0"/>
              <a:t>Risker och avvikelser identifierades och hanteras.</a:t>
            </a:r>
          </a:p>
          <a:p>
            <a:pPr marL="0" indent="0">
              <a:buNone/>
            </a:pPr>
            <a:r>
              <a:rPr lang="sv-SE" dirty="0"/>
              <a:t>Transportstyrelsen gjorde en större tillsyn på vår säkerhetsstyrning. Nämnden fick 5 föreläggande som nu är släckta, tillsynen är avslutad. </a:t>
            </a:r>
          </a:p>
          <a:p>
            <a:pPr marL="0" indent="0">
              <a:buNone/>
            </a:pPr>
            <a:endParaRPr lang="sv-SE" dirty="0"/>
          </a:p>
          <a:p>
            <a:pPr marL="0" indent="0">
              <a:buNone/>
            </a:pPr>
            <a:endParaRPr lang="sv-SE" dirty="0"/>
          </a:p>
          <a:p>
            <a:pPr marL="0" indent="0">
              <a:buNone/>
            </a:pPr>
            <a:endParaRPr lang="sv-SE" dirty="0"/>
          </a:p>
        </p:txBody>
      </p:sp>
      <p:pic>
        <p:nvPicPr>
          <p:cNvPr id="6" name="Platshållare för innehåll 5" descr="En bild som visar utomhus, himmel, byggnad, fordon&#10;&#10;Automatiskt genererad beskrivning">
            <a:extLst>
              <a:ext uri="{FF2B5EF4-FFF2-40B4-BE49-F238E27FC236}">
                <a16:creationId xmlns:a16="http://schemas.microsoft.com/office/drawing/2014/main" id="{AB038218-B1CB-C7B2-E1D5-5D2A1B250DCA}"/>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4026" r="9673" b="-1"/>
          <a:stretch/>
        </p:blipFill>
        <p:spPr>
          <a:xfrm>
            <a:off x="6379250" y="1736729"/>
            <a:ext cx="5400000" cy="4176710"/>
          </a:xfrm>
          <a:prstGeom prst="rect">
            <a:avLst/>
          </a:prstGeom>
          <a:noFill/>
        </p:spPr>
      </p:pic>
    </p:spTree>
    <p:extLst>
      <p:ext uri="{BB962C8B-B14F-4D97-AF65-F5344CB8AC3E}">
        <p14:creationId xmlns:p14="http://schemas.microsoft.com/office/powerpoint/2010/main" val="1965720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923266-4491-FB3F-539C-DADCE9E76DB6}"/>
              </a:ext>
            </a:extLst>
          </p:cNvPr>
          <p:cNvSpPr>
            <a:spLocks noGrp="1"/>
          </p:cNvSpPr>
          <p:nvPr>
            <p:ph type="title"/>
          </p:nvPr>
        </p:nvSpPr>
        <p:spPr/>
        <p:txBody>
          <a:bodyPr/>
          <a:lstStyle/>
          <a:p>
            <a:r>
              <a:rPr lang="sv-SE" dirty="0"/>
              <a:t>Större händelser</a:t>
            </a:r>
          </a:p>
        </p:txBody>
      </p:sp>
      <p:sp>
        <p:nvSpPr>
          <p:cNvPr id="3" name="Platshållare för innehåll 2">
            <a:extLst>
              <a:ext uri="{FF2B5EF4-FFF2-40B4-BE49-F238E27FC236}">
                <a16:creationId xmlns:a16="http://schemas.microsoft.com/office/drawing/2014/main" id="{F6AF853E-1639-E45B-415A-B4513DF8DC8D}"/>
              </a:ext>
            </a:extLst>
          </p:cNvPr>
          <p:cNvSpPr>
            <a:spLocks noGrp="1"/>
          </p:cNvSpPr>
          <p:nvPr>
            <p:ph idx="11"/>
          </p:nvPr>
        </p:nvSpPr>
        <p:spPr>
          <a:xfrm>
            <a:off x="1056000" y="1303972"/>
            <a:ext cx="10080000" cy="4902518"/>
          </a:xfrm>
        </p:spPr>
        <p:txBody>
          <a:bodyPr>
            <a:normAutofit fontScale="92500" lnSpcReduction="10000"/>
          </a:bodyPr>
          <a:lstStyle/>
          <a:p>
            <a:r>
              <a:rPr lang="sv-SE" dirty="0"/>
              <a:t>Den 11 september 2023 inträffade en tragisk olycka i Göteborg där en cyklist kolliderade med en spårvagn på Karl Johansgatan. </a:t>
            </a:r>
            <a:br>
              <a:rPr lang="sv-SE" dirty="0"/>
            </a:br>
            <a:endParaRPr lang="sv-SE" dirty="0"/>
          </a:p>
          <a:p>
            <a:r>
              <a:rPr lang="sv-SE" dirty="0"/>
              <a:t>Cyklisten avled senare av sina skador, medan föraren och resenärerna på spårvagnen klarade sig utan fysiska skador. </a:t>
            </a:r>
            <a:br>
              <a:rPr lang="sv-SE" dirty="0"/>
            </a:br>
            <a:endParaRPr lang="sv-SE" dirty="0"/>
          </a:p>
          <a:p>
            <a:r>
              <a:rPr lang="sv-SE" dirty="0"/>
              <a:t>Utredningen visade att den direkta orsaken till olyckan var att cyklisten körde mot rött ljus utan att uppmärksamma den mötande spårvagnen. </a:t>
            </a:r>
            <a:br>
              <a:rPr lang="sv-SE" dirty="0"/>
            </a:br>
            <a:endParaRPr lang="sv-SE" dirty="0"/>
          </a:p>
          <a:p>
            <a:r>
              <a:rPr lang="sv-SE" dirty="0"/>
              <a:t>Bland de bakomliggande faktorerna nämns tidspress som kan öka risken för att ta större risker. Dessutom skymdes sikten för både cyklisten och spårvagnsföraren av en annan spårvagn som precis hade passerat. </a:t>
            </a:r>
            <a:br>
              <a:rPr lang="sv-SE" dirty="0"/>
            </a:br>
            <a:endParaRPr lang="sv-SE" dirty="0"/>
          </a:p>
          <a:p>
            <a:r>
              <a:rPr lang="sv-SE" dirty="0"/>
              <a:t>Spårvagnsföraren höll en hastighet på cirka 50 km/h, vilket begränsade handlingsutrymmet. Ingen brist i styrningen hittades.</a:t>
            </a:r>
          </a:p>
          <a:p>
            <a:pPr marL="0" indent="0">
              <a:buNone/>
            </a:pPr>
            <a:endParaRPr lang="sv-SE" dirty="0"/>
          </a:p>
        </p:txBody>
      </p:sp>
    </p:spTree>
    <p:extLst>
      <p:ext uri="{BB962C8B-B14F-4D97-AF65-F5344CB8AC3E}">
        <p14:creationId xmlns:p14="http://schemas.microsoft.com/office/powerpoint/2010/main" val="1219055292"/>
      </p:ext>
    </p:extLst>
  </p:cSld>
  <p:clrMapOvr>
    <a:masterClrMapping/>
  </p:clrMapOvr>
</p:sld>
</file>

<file path=ppt/theme/theme1.xml><?xml version="1.0" encoding="utf-8"?>
<a:theme xmlns:a="http://schemas.openxmlformats.org/drawingml/2006/main" name="Göteborgs Stad – Blå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04BB8F8E-F791-49CB-B254-08158F11DD17}" vid="{265C060E-099B-415E-BA42-CFF4637A76E3}"/>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öteborgs Stad – Mörkblå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04BB8F8E-F791-49CB-B254-08158F11DD17}" vid="{96B90783-CC75-467E-BCB7-F6EEC8079FBB}"/>
    </a:ext>
  </a:extLst>
</a:theme>
</file>

<file path=ppt/theme/theme3.xml><?xml version="1.0" encoding="utf-8"?>
<a:theme xmlns:a="http://schemas.openxmlformats.org/drawingml/2006/main" name="Göteborgs Stad – Röd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04BB8F8E-F791-49CB-B254-08158F11DD17}" vid="{294A0308-BA35-4687-91CC-A7A467E5485B}"/>
    </a:ext>
  </a:extLst>
</a:theme>
</file>

<file path=ppt/theme/theme4.xml><?xml version="1.0" encoding="utf-8"?>
<a:theme xmlns:a="http://schemas.openxmlformats.org/drawingml/2006/main" name="Göteborgs Stad – Turkos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04BB8F8E-F791-49CB-B254-08158F11DD17}" vid="{E0181F68-6937-48C4-9B2F-4650D7D56AE7}"/>
    </a:ext>
  </a:extLst>
</a:theme>
</file>

<file path=ppt/theme/theme5.xml><?xml version="1.0" encoding="utf-8"?>
<a:theme xmlns:a="http://schemas.openxmlformats.org/drawingml/2006/main" name="Göteborgs Stad – Rosa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04BB8F8E-F791-49CB-B254-08158F11DD17}" vid="{AB207AF3-E8F2-4D0A-9ED5-1E67730710DE}"/>
    </a:ext>
  </a:extLst>
</a:theme>
</file>

<file path=ppt/theme/theme6.xml><?xml version="1.0" encoding="utf-8"?>
<a:theme xmlns:a="http://schemas.openxmlformats.org/drawingml/2006/main" name="Göteborgs Stad – Grön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04BB8F8E-F791-49CB-B254-08158F11DD17}" vid="{F0FC8579-1FAF-4789-888A-17E82A425BCA}"/>
    </a:ext>
  </a:extLst>
</a:theme>
</file>

<file path=ppt/theme/theme7.xml><?xml version="1.0" encoding="utf-8"?>
<a:theme xmlns:a="http://schemas.openxmlformats.org/drawingml/2006/main" name="Göteborgs Stad – Lila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04BB8F8E-F791-49CB-B254-08158F11DD17}" vid="{B85D439A-F943-47EB-846D-72AF4F255BFA}"/>
    </a:ext>
  </a:extLst>
</a:theme>
</file>

<file path=ppt/theme/theme8.xml><?xml version="1.0" encoding="utf-8"?>
<a:theme xmlns:a="http://schemas.openxmlformats.org/drawingml/2006/main" name="Göteborgs Stad – Gul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04BB8F8E-F791-49CB-B254-08158F11DD17}" vid="{8F9D1DAA-C6FE-4D84-A98D-E176855209CB}"/>
    </a:ext>
  </a:extLst>
</a:theme>
</file>

<file path=ppt/theme/theme9.xml><?xml version="1.0" encoding="utf-8"?>
<a:theme xmlns:a="http://schemas.openxmlformats.org/drawingml/2006/main" name="Office-tema">
  <a:themeElements>
    <a:clrScheme name="Göteborgs Stad Powerpoin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899</Words>
  <Application>Microsoft Office PowerPoint</Application>
  <PresentationFormat>Bredbild</PresentationFormat>
  <Paragraphs>105</Paragraphs>
  <Slides>13</Slides>
  <Notes>3</Notes>
  <HiddenSlides>0</HiddenSlides>
  <MMClips>0</MMClips>
  <ScaleCrop>false</ScaleCrop>
  <HeadingPairs>
    <vt:vector size="6" baseType="variant">
      <vt:variant>
        <vt:lpstr>Använt teckensnitt</vt:lpstr>
      </vt:variant>
      <vt:variant>
        <vt:i4>5</vt:i4>
      </vt:variant>
      <vt:variant>
        <vt:lpstr>Tema</vt:lpstr>
      </vt:variant>
      <vt:variant>
        <vt:i4>8</vt:i4>
      </vt:variant>
      <vt:variant>
        <vt:lpstr>Bildrubriker</vt:lpstr>
      </vt:variant>
      <vt:variant>
        <vt:i4>13</vt:i4>
      </vt:variant>
    </vt:vector>
  </HeadingPairs>
  <TitlesOfParts>
    <vt:vector size="26" baseType="lpstr">
      <vt:lpstr>Arial</vt:lpstr>
      <vt:lpstr>Arial Black</vt:lpstr>
      <vt:lpstr>Calibri</vt:lpstr>
      <vt:lpstr>Times New Roman</vt:lpstr>
      <vt:lpstr>Wingdings</vt:lpstr>
      <vt:lpstr>Göteborgs Stad – Blå dekor</vt:lpstr>
      <vt:lpstr>Göteborgs Stad – Mörkblå dekor</vt:lpstr>
      <vt:lpstr>Göteborgs Stad – Röd dekor</vt:lpstr>
      <vt:lpstr>Göteborgs Stad – Turkos dekor</vt:lpstr>
      <vt:lpstr>Göteborgs Stad – Rosa dekor</vt:lpstr>
      <vt:lpstr>Göteborgs Stad – Grön dekor</vt:lpstr>
      <vt:lpstr>Göteborgs Stad – Lila dekor</vt:lpstr>
      <vt:lpstr>Göteborgs Stad – Gul dekor</vt:lpstr>
      <vt:lpstr>Spårverksamhet 2023</vt:lpstr>
      <vt:lpstr>Varför årsrapport? </vt:lpstr>
      <vt:lpstr>Banans samlade tillgänglighet </vt:lpstr>
      <vt:lpstr>Roller och ansvar</vt:lpstr>
      <vt:lpstr>Statistik </vt:lpstr>
      <vt:lpstr>Utvecklingen kopplat till olyckor</vt:lpstr>
      <vt:lpstr>Rapporterade tillbud</vt:lpstr>
      <vt:lpstr>Revisioner och tillsyn </vt:lpstr>
      <vt:lpstr>Större händelser</vt:lpstr>
      <vt:lpstr>Startade projekt under 2023 </vt:lpstr>
      <vt:lpstr>Järnvägen</vt:lpstr>
      <vt:lpstr>Risker som följer med in i 2024</vt:lpstr>
      <vt:lpstr>Kontakt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Presentationsmall</dc:title>
  <dc:creator>mimmi.mickelsen@stadsmiljo.goteborg.se</dc:creator>
  <cp:lastModifiedBy>Mimmi Mickelsen</cp:lastModifiedBy>
  <cp:revision>10</cp:revision>
  <dcterms:created xsi:type="dcterms:W3CDTF">2023-12-21T11:49:35Z</dcterms:created>
  <dcterms:modified xsi:type="dcterms:W3CDTF">2024-04-16T05:01:40Z</dcterms:modified>
</cp:coreProperties>
</file>